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39"/>
  </p:notesMasterIdLst>
  <p:handoutMasterIdLst>
    <p:handoutMasterId r:id="rId40"/>
  </p:handoutMasterIdLst>
  <p:sldIdLst>
    <p:sldId id="449" r:id="rId5"/>
    <p:sldId id="451" r:id="rId6"/>
    <p:sldId id="452" r:id="rId7"/>
    <p:sldId id="453" r:id="rId8"/>
    <p:sldId id="454" r:id="rId9"/>
    <p:sldId id="456" r:id="rId10"/>
    <p:sldId id="457" r:id="rId11"/>
    <p:sldId id="532" r:id="rId12"/>
    <p:sldId id="544" r:id="rId13"/>
    <p:sldId id="545" r:id="rId14"/>
    <p:sldId id="546" r:id="rId15"/>
    <p:sldId id="547" r:id="rId16"/>
    <p:sldId id="548" r:id="rId17"/>
    <p:sldId id="549" r:id="rId18"/>
    <p:sldId id="550" r:id="rId19"/>
    <p:sldId id="551" r:id="rId20"/>
    <p:sldId id="552" r:id="rId21"/>
    <p:sldId id="537" r:id="rId22"/>
    <p:sldId id="553" r:id="rId23"/>
    <p:sldId id="538" r:id="rId24"/>
    <p:sldId id="539" r:id="rId25"/>
    <p:sldId id="554" r:id="rId26"/>
    <p:sldId id="555" r:id="rId27"/>
    <p:sldId id="484" r:id="rId28"/>
    <p:sldId id="508" r:id="rId29"/>
    <p:sldId id="509" r:id="rId30"/>
    <p:sldId id="510" r:id="rId31"/>
    <p:sldId id="511" r:id="rId32"/>
    <p:sldId id="512" r:id="rId33"/>
    <p:sldId id="514" r:id="rId34"/>
    <p:sldId id="515" r:id="rId35"/>
    <p:sldId id="516" r:id="rId36"/>
    <p:sldId id="518" r:id="rId37"/>
    <p:sldId id="519" r:id="rId38"/>
  </p:sldIdLst>
  <p:sldSz cx="9144000" cy="6858000" type="screen4x3"/>
  <p:notesSz cx="6858000" cy="9723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5050"/>
    <a:srgbClr val="FF7C80"/>
    <a:srgbClr val="81B18A"/>
    <a:srgbClr val="B5E9C1"/>
    <a:srgbClr val="B4FEC6"/>
    <a:srgbClr val="C2E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94713" autoAdjust="0"/>
  </p:normalViewPr>
  <p:slideViewPr>
    <p:cSldViewPr>
      <p:cViewPr varScale="1">
        <p:scale>
          <a:sx n="80" d="100"/>
          <a:sy n="80" d="100"/>
        </p:scale>
        <p:origin x="1531" y="115"/>
      </p:cViewPr>
      <p:guideLst>
        <p:guide orient="horz" pos="2160"/>
        <p:guide pos="2880"/>
      </p:guideLst>
    </p:cSldViewPr>
  </p:slideViewPr>
  <p:outlineViewPr>
    <p:cViewPr>
      <p:scale>
        <a:sx n="33" d="100"/>
        <a:sy n="33" d="100"/>
      </p:scale>
      <p:origin x="0" y="2412"/>
    </p:cViewPr>
  </p:outlin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1.wmf"/><Relationship Id="rId2" Type="http://schemas.openxmlformats.org/officeDocument/2006/relationships/image" Target="../media/image37.wmf"/><Relationship Id="rId1" Type="http://schemas.openxmlformats.org/officeDocument/2006/relationships/image" Target="../media/image47.wmf"/><Relationship Id="rId6" Type="http://schemas.openxmlformats.org/officeDocument/2006/relationships/image" Target="../media/image38.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2547" cy="486717"/>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sz="quarter" idx="1"/>
          </p:nvPr>
        </p:nvSpPr>
        <p:spPr>
          <a:xfrm>
            <a:off x="3883853" y="0"/>
            <a:ext cx="2972547" cy="486717"/>
          </a:xfrm>
          <a:prstGeom prst="rect">
            <a:avLst/>
          </a:prstGeom>
        </p:spPr>
        <p:txBody>
          <a:bodyPr vert="horz" lIns="90646" tIns="45323" rIns="90646" bIns="45323" rtlCol="0"/>
          <a:lstStyle>
            <a:lvl1pPr algn="r">
              <a:defRPr sz="1100"/>
            </a:lvl1pPr>
          </a:lstStyle>
          <a:p>
            <a:fld id="{6C906E6C-8920-45EF-8C35-C564130E3800}" type="datetimeFigureOut">
              <a:rPr lang="ru-RU" smtClean="0"/>
              <a:pPr/>
              <a:t>23.03.2020</a:t>
            </a:fld>
            <a:endParaRPr lang="ru-RU"/>
          </a:p>
        </p:txBody>
      </p:sp>
      <p:sp>
        <p:nvSpPr>
          <p:cNvPr id="4" name="Нижний колонтитул 3"/>
          <p:cNvSpPr>
            <a:spLocks noGrp="1"/>
          </p:cNvSpPr>
          <p:nvPr>
            <p:ph type="ftr" sz="quarter" idx="2"/>
          </p:nvPr>
        </p:nvSpPr>
        <p:spPr>
          <a:xfrm>
            <a:off x="1" y="9235167"/>
            <a:ext cx="2972547" cy="486716"/>
          </a:xfrm>
          <a:prstGeom prst="rect">
            <a:avLst/>
          </a:prstGeom>
        </p:spPr>
        <p:txBody>
          <a:bodyPr vert="horz" lIns="90646" tIns="45323" rIns="90646" bIns="45323" rtlCol="0" anchor="b"/>
          <a:lstStyle>
            <a:lvl1pPr algn="l">
              <a:defRPr sz="1100"/>
            </a:lvl1pPr>
          </a:lstStyle>
          <a:p>
            <a:endParaRPr lang="ru-RU"/>
          </a:p>
        </p:txBody>
      </p:sp>
      <p:sp>
        <p:nvSpPr>
          <p:cNvPr id="5" name="Номер слайда 4"/>
          <p:cNvSpPr>
            <a:spLocks noGrp="1"/>
          </p:cNvSpPr>
          <p:nvPr>
            <p:ph type="sldNum" sz="quarter" idx="3"/>
          </p:nvPr>
        </p:nvSpPr>
        <p:spPr>
          <a:xfrm>
            <a:off x="3883853" y="9235167"/>
            <a:ext cx="2972547" cy="486716"/>
          </a:xfrm>
          <a:prstGeom prst="rect">
            <a:avLst/>
          </a:prstGeom>
        </p:spPr>
        <p:txBody>
          <a:bodyPr vert="horz" lIns="90646" tIns="45323" rIns="90646" bIns="45323" rtlCol="0" anchor="b"/>
          <a:lstStyle>
            <a:lvl1pPr algn="r">
              <a:defRPr sz="1100"/>
            </a:lvl1pPr>
          </a:lstStyle>
          <a:p>
            <a:fld id="{31B9CBFE-AE8E-4DB7-BAF6-0D07DFEC2153}" type="slidenum">
              <a:rPr lang="ru-RU" smtClean="0"/>
              <a:pPr/>
              <a:t>‹#›</a:t>
            </a:fld>
            <a:endParaRPr lang="ru-RU"/>
          </a:p>
        </p:txBody>
      </p:sp>
    </p:spTree>
    <p:extLst>
      <p:ext uri="{BB962C8B-B14F-4D97-AF65-F5344CB8AC3E}">
        <p14:creationId xmlns:p14="http://schemas.microsoft.com/office/powerpoint/2010/main" val="68011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86172"/>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idx="1"/>
          </p:nvPr>
        </p:nvSpPr>
        <p:spPr>
          <a:xfrm>
            <a:off x="3884614" y="1"/>
            <a:ext cx="2971800" cy="486172"/>
          </a:xfrm>
          <a:prstGeom prst="rect">
            <a:avLst/>
          </a:prstGeom>
        </p:spPr>
        <p:txBody>
          <a:bodyPr vert="horz" lIns="90646" tIns="45323" rIns="90646" bIns="45323" rtlCol="0"/>
          <a:lstStyle>
            <a:lvl1pPr algn="r">
              <a:defRPr sz="1100"/>
            </a:lvl1pPr>
          </a:lstStyle>
          <a:p>
            <a:fld id="{476306E8-5342-44DD-B123-E169BDDCBA23}" type="datetimeFigureOut">
              <a:rPr lang="ru-RU" smtClean="0"/>
              <a:pPr/>
              <a:t>23.03.2020</a:t>
            </a:fld>
            <a:endParaRPr lang="ru-RU"/>
          </a:p>
        </p:txBody>
      </p:sp>
      <p:sp>
        <p:nvSpPr>
          <p:cNvPr id="4" name="Образ слайда 3"/>
          <p:cNvSpPr>
            <a:spLocks noGrp="1" noRot="1" noChangeAspect="1"/>
          </p:cNvSpPr>
          <p:nvPr>
            <p:ph type="sldImg" idx="2"/>
          </p:nvPr>
        </p:nvSpPr>
        <p:spPr>
          <a:xfrm>
            <a:off x="998538" y="730250"/>
            <a:ext cx="4860925" cy="3644900"/>
          </a:xfrm>
          <a:prstGeom prst="rect">
            <a:avLst/>
          </a:prstGeom>
          <a:noFill/>
          <a:ln w="12700">
            <a:solidFill>
              <a:prstClr val="black"/>
            </a:solidFill>
          </a:ln>
        </p:spPr>
        <p:txBody>
          <a:bodyPr vert="horz" lIns="90646" tIns="45323" rIns="90646" bIns="45323" rtlCol="0" anchor="ctr"/>
          <a:lstStyle/>
          <a:p>
            <a:endParaRPr lang="ru-RU"/>
          </a:p>
        </p:txBody>
      </p:sp>
      <p:sp>
        <p:nvSpPr>
          <p:cNvPr id="5" name="Заметки 4"/>
          <p:cNvSpPr>
            <a:spLocks noGrp="1"/>
          </p:cNvSpPr>
          <p:nvPr>
            <p:ph type="body" sz="quarter" idx="3"/>
          </p:nvPr>
        </p:nvSpPr>
        <p:spPr>
          <a:xfrm>
            <a:off x="685801" y="4618634"/>
            <a:ext cx="5486400" cy="4375547"/>
          </a:xfrm>
          <a:prstGeom prst="rect">
            <a:avLst/>
          </a:prstGeom>
        </p:spPr>
        <p:txBody>
          <a:bodyPr vert="horz" lIns="90646" tIns="45323" rIns="90646" bIns="453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235579"/>
            <a:ext cx="2971800" cy="486172"/>
          </a:xfrm>
          <a:prstGeom prst="rect">
            <a:avLst/>
          </a:prstGeom>
        </p:spPr>
        <p:txBody>
          <a:bodyPr vert="horz" lIns="90646" tIns="45323" rIns="90646" bIns="45323" rtlCol="0" anchor="b"/>
          <a:lstStyle>
            <a:lvl1pPr algn="l">
              <a:defRPr sz="1100"/>
            </a:lvl1pPr>
          </a:lstStyle>
          <a:p>
            <a:endParaRPr lang="ru-RU"/>
          </a:p>
        </p:txBody>
      </p:sp>
      <p:sp>
        <p:nvSpPr>
          <p:cNvPr id="7" name="Номер слайда 6"/>
          <p:cNvSpPr>
            <a:spLocks noGrp="1"/>
          </p:cNvSpPr>
          <p:nvPr>
            <p:ph type="sldNum" sz="quarter" idx="5"/>
          </p:nvPr>
        </p:nvSpPr>
        <p:spPr>
          <a:xfrm>
            <a:off x="3884614" y="9235579"/>
            <a:ext cx="2971800" cy="486172"/>
          </a:xfrm>
          <a:prstGeom prst="rect">
            <a:avLst/>
          </a:prstGeom>
        </p:spPr>
        <p:txBody>
          <a:bodyPr vert="horz" lIns="90646" tIns="45323" rIns="90646" bIns="45323" rtlCol="0" anchor="b"/>
          <a:lstStyle>
            <a:lvl1pPr algn="r">
              <a:defRPr sz="1100"/>
            </a:lvl1pPr>
          </a:lstStyle>
          <a:p>
            <a:fld id="{9218CA9F-1B37-4F11-91EC-6206A86D33A9}" type="slidenum">
              <a:rPr lang="ru-RU" smtClean="0"/>
              <a:pPr/>
              <a:t>‹#›</a:t>
            </a:fld>
            <a:endParaRPr lang="ru-RU"/>
          </a:p>
        </p:txBody>
      </p:sp>
    </p:spTree>
    <p:extLst>
      <p:ext uri="{BB962C8B-B14F-4D97-AF65-F5344CB8AC3E}">
        <p14:creationId xmlns:p14="http://schemas.microsoft.com/office/powerpoint/2010/main" val="1691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i="1">
                <a:latin typeface="Arial" charset="0"/>
              </a:defRPr>
            </a:lvl1pPr>
          </a:lstStyle>
          <a:p>
            <a:fld id="{31A53442-4246-4D6C-83B2-3226C1B238FE}"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9D919E6D-628A-4341-AA41-532EB81B9CD4}" type="slidenum">
              <a:rPr lang="ru-RU" altLang="ru-RU"/>
              <a:pPr/>
              <a:t>‹#›</a:t>
            </a:fld>
            <a:endParaRPr lang="ru-RU" altLang="ru-RU"/>
          </a:p>
        </p:txBody>
      </p:sp>
    </p:spTree>
    <p:extLst>
      <p:ext uri="{BB962C8B-B14F-4D97-AF65-F5344CB8AC3E}">
        <p14:creationId xmlns:p14="http://schemas.microsoft.com/office/powerpoint/2010/main" val="19277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6847DF85-1096-4350-8940-1E811D7BA307}"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42D99D5-46E2-4F30-BE82-FA44603A4F56}" type="slidenum">
              <a:rPr lang="ru-RU" altLang="ru-RU"/>
              <a:pPr/>
              <a:t>‹#›</a:t>
            </a:fld>
            <a:endParaRPr lang="ru-RU" altLang="ru-RU"/>
          </a:p>
        </p:txBody>
      </p:sp>
    </p:spTree>
    <p:extLst>
      <p:ext uri="{BB962C8B-B14F-4D97-AF65-F5344CB8AC3E}">
        <p14:creationId xmlns:p14="http://schemas.microsoft.com/office/powerpoint/2010/main" val="13057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i="1">
                <a:latin typeface="Arial" charset="0"/>
              </a:defRPr>
            </a:lvl1pPr>
          </a:lstStyle>
          <a:p>
            <a:fld id="{8C99F06B-1D71-4FDC-8487-F3A3B90F0632}"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7C5047A0-5CAC-4411-B3DC-7FA28556FFC4}" type="slidenum">
              <a:rPr lang="ru-RU" altLang="ru-RU"/>
              <a:pPr/>
              <a:t>‹#›</a:t>
            </a:fld>
            <a:endParaRPr lang="ru-RU" altLang="ru-RU"/>
          </a:p>
        </p:txBody>
      </p:sp>
    </p:spTree>
    <p:extLst>
      <p:ext uri="{BB962C8B-B14F-4D97-AF65-F5344CB8AC3E}">
        <p14:creationId xmlns:p14="http://schemas.microsoft.com/office/powerpoint/2010/main" val="3411816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i="1">
                <a:latin typeface="Arial" charset="0"/>
              </a:defRPr>
            </a:lvl1pPr>
          </a:lstStyle>
          <a:p>
            <a:fld id="{0B5C8D2A-472C-46D2-BB85-7AFB9DA4CC9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DFFDC7B4-883A-4A87-931F-192C0C39EF68}" type="slidenum">
              <a:rPr lang="ru-RU" altLang="ru-RU"/>
              <a:pPr/>
              <a:t>‹#›</a:t>
            </a:fld>
            <a:endParaRPr lang="ru-RU" altLang="ru-RU"/>
          </a:p>
        </p:txBody>
      </p:sp>
    </p:spTree>
    <p:extLst>
      <p:ext uri="{BB962C8B-B14F-4D97-AF65-F5344CB8AC3E}">
        <p14:creationId xmlns:p14="http://schemas.microsoft.com/office/powerpoint/2010/main" val="377676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i="1">
                <a:latin typeface="Arial" charset="0"/>
              </a:defRPr>
            </a:lvl1pPr>
          </a:lstStyle>
          <a:p>
            <a:fld id="{1226D480-E2E2-4D13-AA8D-10DA571FE73C}" type="datetime1">
              <a:rPr lang="ru-RU" altLang="ru-RU"/>
              <a:pPr/>
              <a:t>23.03.2020</a:t>
            </a:fld>
            <a:endParaRPr lang="ru-RU" altLang="ru-RU"/>
          </a:p>
        </p:txBody>
      </p:sp>
      <p:sp>
        <p:nvSpPr>
          <p:cNvPr id="8" name="Нижний колонтитул 7"/>
          <p:cNvSpPr>
            <a:spLocks noGrp="1"/>
          </p:cNvSpPr>
          <p:nvPr>
            <p:ph type="ftr" sz="quarter" idx="11"/>
          </p:nvPr>
        </p:nvSpPr>
        <p:spPr/>
        <p:txBody>
          <a:bodyPr/>
          <a:lstStyle>
            <a:lvl1pPr>
              <a:defRPr i="1">
                <a:latin typeface="Arial" charset="0"/>
              </a:defRPr>
            </a:lvl1pPr>
          </a:lstStyle>
          <a:p>
            <a:endParaRPr lang="ru-RU" altLang="ru-RU"/>
          </a:p>
        </p:txBody>
      </p:sp>
      <p:sp>
        <p:nvSpPr>
          <p:cNvPr id="9" name="Номер слайда 8"/>
          <p:cNvSpPr>
            <a:spLocks noGrp="1"/>
          </p:cNvSpPr>
          <p:nvPr>
            <p:ph type="sldNum" sz="quarter" idx="12"/>
          </p:nvPr>
        </p:nvSpPr>
        <p:spPr/>
        <p:txBody>
          <a:bodyPr/>
          <a:lstStyle>
            <a:lvl1pPr>
              <a:defRPr i="1">
                <a:latin typeface="Arial" charset="0"/>
              </a:defRPr>
            </a:lvl1pPr>
          </a:lstStyle>
          <a:p>
            <a:fld id="{167C7B70-9952-40A0-9FA7-14DE648CAD65}" type="slidenum">
              <a:rPr lang="ru-RU" altLang="ru-RU"/>
              <a:pPr/>
              <a:t>‹#›</a:t>
            </a:fld>
            <a:endParaRPr lang="ru-RU" altLang="ru-RU"/>
          </a:p>
        </p:txBody>
      </p:sp>
    </p:spTree>
    <p:extLst>
      <p:ext uri="{BB962C8B-B14F-4D97-AF65-F5344CB8AC3E}">
        <p14:creationId xmlns:p14="http://schemas.microsoft.com/office/powerpoint/2010/main" val="27645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i="1">
                <a:latin typeface="Arial" charset="0"/>
              </a:defRPr>
            </a:lvl1pPr>
          </a:lstStyle>
          <a:p>
            <a:fld id="{999236D4-B449-44AC-8434-0CCD48E6E372}" type="datetime1">
              <a:rPr lang="ru-RU" altLang="ru-RU"/>
              <a:pPr/>
              <a:t>23.03.2020</a:t>
            </a:fld>
            <a:endParaRPr lang="ru-RU" altLang="ru-RU"/>
          </a:p>
        </p:txBody>
      </p:sp>
      <p:sp>
        <p:nvSpPr>
          <p:cNvPr id="4" name="Нижний колонтитул 3"/>
          <p:cNvSpPr>
            <a:spLocks noGrp="1"/>
          </p:cNvSpPr>
          <p:nvPr>
            <p:ph type="ftr" sz="quarter" idx="11"/>
          </p:nvPr>
        </p:nvSpPr>
        <p:spPr/>
        <p:txBody>
          <a:bodyPr/>
          <a:lstStyle>
            <a:lvl1pPr>
              <a:defRPr i="1">
                <a:latin typeface="Arial" charset="0"/>
              </a:defRPr>
            </a:lvl1pPr>
          </a:lstStyle>
          <a:p>
            <a:endParaRPr lang="ru-RU" altLang="ru-RU"/>
          </a:p>
        </p:txBody>
      </p:sp>
      <p:sp>
        <p:nvSpPr>
          <p:cNvPr id="5" name="Номер слайда 4"/>
          <p:cNvSpPr>
            <a:spLocks noGrp="1"/>
          </p:cNvSpPr>
          <p:nvPr>
            <p:ph type="sldNum" sz="quarter" idx="12"/>
          </p:nvPr>
        </p:nvSpPr>
        <p:spPr/>
        <p:txBody>
          <a:bodyPr/>
          <a:lstStyle>
            <a:lvl1pPr>
              <a:defRPr i="1">
                <a:latin typeface="Arial" charset="0"/>
              </a:defRPr>
            </a:lvl1pPr>
          </a:lstStyle>
          <a:p>
            <a:fld id="{E162DF0D-3A4B-49C9-8946-3D409E9BBD54}" type="slidenum">
              <a:rPr lang="ru-RU" altLang="ru-RU"/>
              <a:pPr/>
              <a:t>‹#›</a:t>
            </a:fld>
            <a:endParaRPr lang="ru-RU" altLang="ru-RU"/>
          </a:p>
        </p:txBody>
      </p:sp>
    </p:spTree>
    <p:extLst>
      <p:ext uri="{BB962C8B-B14F-4D97-AF65-F5344CB8AC3E}">
        <p14:creationId xmlns:p14="http://schemas.microsoft.com/office/powerpoint/2010/main" val="249937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i="1">
                <a:latin typeface="Arial" charset="0"/>
              </a:defRPr>
            </a:lvl1pPr>
          </a:lstStyle>
          <a:p>
            <a:fld id="{44FB9C48-B528-464D-A887-E1DA11C1D1B3}" type="datetime1">
              <a:rPr lang="ru-RU" altLang="ru-RU"/>
              <a:pPr/>
              <a:t>23.03.2020</a:t>
            </a:fld>
            <a:endParaRPr lang="ru-RU" altLang="ru-RU"/>
          </a:p>
        </p:txBody>
      </p:sp>
      <p:sp>
        <p:nvSpPr>
          <p:cNvPr id="3" name="Нижний колонтитул 2"/>
          <p:cNvSpPr>
            <a:spLocks noGrp="1"/>
          </p:cNvSpPr>
          <p:nvPr>
            <p:ph type="ftr" sz="quarter" idx="11"/>
          </p:nvPr>
        </p:nvSpPr>
        <p:spPr/>
        <p:txBody>
          <a:bodyPr/>
          <a:lstStyle>
            <a:lvl1pPr>
              <a:defRPr i="1">
                <a:latin typeface="Arial" charset="0"/>
              </a:defRPr>
            </a:lvl1pPr>
          </a:lstStyle>
          <a:p>
            <a:endParaRPr lang="ru-RU" altLang="ru-RU"/>
          </a:p>
        </p:txBody>
      </p:sp>
      <p:sp>
        <p:nvSpPr>
          <p:cNvPr id="4" name="Номер слайда 3"/>
          <p:cNvSpPr>
            <a:spLocks noGrp="1"/>
          </p:cNvSpPr>
          <p:nvPr>
            <p:ph type="sldNum" sz="quarter" idx="12"/>
          </p:nvPr>
        </p:nvSpPr>
        <p:spPr/>
        <p:txBody>
          <a:bodyPr/>
          <a:lstStyle>
            <a:lvl1pPr>
              <a:defRPr i="1">
                <a:latin typeface="Arial" charset="0"/>
              </a:defRPr>
            </a:lvl1pPr>
          </a:lstStyle>
          <a:p>
            <a:fld id="{FBC8B2F8-DF12-4F2F-8EAB-14F876954262}" type="slidenum">
              <a:rPr lang="ru-RU" altLang="ru-RU"/>
              <a:pPr/>
              <a:t>‹#›</a:t>
            </a:fld>
            <a:endParaRPr lang="ru-RU" altLang="ru-RU"/>
          </a:p>
        </p:txBody>
      </p:sp>
    </p:spTree>
    <p:extLst>
      <p:ext uri="{BB962C8B-B14F-4D97-AF65-F5344CB8AC3E}">
        <p14:creationId xmlns:p14="http://schemas.microsoft.com/office/powerpoint/2010/main" val="101863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75EF3A30-5A6A-4DF8-A0C5-B851C380C26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9525838D-70A1-4FA5-BC65-24A6F2F728E5}" type="slidenum">
              <a:rPr lang="ru-RU" altLang="ru-RU"/>
              <a:pPr/>
              <a:t>‹#›</a:t>
            </a:fld>
            <a:endParaRPr lang="ru-RU" altLang="ru-RU"/>
          </a:p>
        </p:txBody>
      </p:sp>
    </p:spTree>
    <p:extLst>
      <p:ext uri="{BB962C8B-B14F-4D97-AF65-F5344CB8AC3E}">
        <p14:creationId xmlns:p14="http://schemas.microsoft.com/office/powerpoint/2010/main" val="78963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3A0F3123-71BC-468F-B23F-CCC5D69D4B15}"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32453493-DB89-4B6D-B855-3229B8F6D32C}" type="slidenum">
              <a:rPr lang="ru-RU" altLang="ru-RU"/>
              <a:pPr/>
              <a:t>‹#›</a:t>
            </a:fld>
            <a:endParaRPr lang="ru-RU" altLang="ru-RU"/>
          </a:p>
        </p:txBody>
      </p:sp>
    </p:spTree>
    <p:extLst>
      <p:ext uri="{BB962C8B-B14F-4D97-AF65-F5344CB8AC3E}">
        <p14:creationId xmlns:p14="http://schemas.microsoft.com/office/powerpoint/2010/main" val="210041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1570123B-EA07-4254-8E58-C6F697AE70D3}"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B5C8B452-2DC9-4AB7-B0BF-E47E394E4893}" type="slidenum">
              <a:rPr lang="ru-RU" altLang="ru-RU"/>
              <a:pPr/>
              <a:t>‹#›</a:t>
            </a:fld>
            <a:endParaRPr lang="ru-RU" altLang="ru-RU"/>
          </a:p>
        </p:txBody>
      </p:sp>
    </p:spTree>
    <p:extLst>
      <p:ext uri="{BB962C8B-B14F-4D97-AF65-F5344CB8AC3E}">
        <p14:creationId xmlns:p14="http://schemas.microsoft.com/office/powerpoint/2010/main" val="34635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360774E7-4F03-4DC0-B579-9DD4737B85F4}"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F8DF595-2A14-4188-93A6-D18101E08192}" type="slidenum">
              <a:rPr lang="ru-RU" altLang="ru-RU"/>
              <a:pPr/>
              <a:t>‹#›</a:t>
            </a:fld>
            <a:endParaRPr lang="ru-RU" altLang="ru-RU"/>
          </a:p>
        </p:txBody>
      </p:sp>
    </p:spTree>
    <p:extLst>
      <p:ext uri="{BB962C8B-B14F-4D97-AF65-F5344CB8AC3E}">
        <p14:creationId xmlns:p14="http://schemas.microsoft.com/office/powerpoint/2010/main" val="130666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i="0">
                <a:solidFill>
                  <a:srgbClr val="898989"/>
                </a:solidFill>
                <a:latin typeface="Calibri" pitchFamily="34" charset="0"/>
              </a:defRPr>
            </a:lvl1pPr>
          </a:lstStyle>
          <a:p>
            <a:pPr fontAlgn="base">
              <a:spcBef>
                <a:spcPct val="0"/>
              </a:spcBef>
              <a:spcAft>
                <a:spcPct val="0"/>
              </a:spcAft>
            </a:pPr>
            <a:fld id="{EE7B800F-13EB-48CB-A46B-EB99966DDA45}" type="datetime1">
              <a:rPr lang="ru-RU" altLang="ru-RU"/>
              <a:pPr fontAlgn="base">
                <a:spcBef>
                  <a:spcPct val="0"/>
                </a:spcBef>
                <a:spcAft>
                  <a:spcPct val="0"/>
                </a:spcAft>
              </a:pPr>
              <a:t>23.03.2020</a:t>
            </a:fld>
            <a:endParaRPr lang="ru-RU"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defRPr>
            </a:lvl1pPr>
          </a:lstStyle>
          <a:p>
            <a:pPr fontAlgn="base">
              <a:spcBef>
                <a:spcPct val="0"/>
              </a:spcBef>
              <a:spcAft>
                <a:spcPct val="0"/>
              </a:spcAft>
            </a:pPr>
            <a:endParaRPr lang="ru-RU"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itchFamily="34" charset="0"/>
              </a:defRPr>
            </a:lvl1pPr>
          </a:lstStyle>
          <a:p>
            <a:pPr fontAlgn="base">
              <a:spcBef>
                <a:spcPct val="0"/>
              </a:spcBef>
              <a:spcAft>
                <a:spcPct val="0"/>
              </a:spcAft>
            </a:pPr>
            <a:fld id="{3180D102-E29D-4856-91F2-53A6931080E6}" type="slidenum">
              <a:rPr lang="ru-RU" altLang="ru-RU"/>
              <a:pPr fontAlgn="base">
                <a:spcBef>
                  <a:spcPct val="0"/>
                </a:spcBef>
                <a:spcAft>
                  <a:spcPct val="0"/>
                </a:spcAft>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8.png"/><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2.gif"/><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3.wmf"/><Relationship Id="rId3" Type="http://schemas.openxmlformats.org/officeDocument/2006/relationships/image" Target="../media/image2.gif"/><Relationship Id="rId7" Type="http://schemas.openxmlformats.org/officeDocument/2006/relationships/image" Target="../media/image10.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8.wmf"/><Relationship Id="rId3" Type="http://schemas.openxmlformats.org/officeDocument/2006/relationships/image" Target="../media/image2.gif"/><Relationship Id="rId7" Type="http://schemas.openxmlformats.org/officeDocument/2006/relationships/image" Target="../media/image15.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1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gif"/><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25.w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gif"/><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image" Target="../media/image34.wmf"/><Relationship Id="rId4" Type="http://schemas.openxmlformats.org/officeDocument/2006/relationships/oleObject" Target="../embeddings/oleObject23.bin"/><Relationship Id="rId9" Type="http://schemas.openxmlformats.org/officeDocument/2006/relationships/image" Target="../media/image3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1.wmf"/><Relationship Id="rId3" Type="http://schemas.openxmlformats.org/officeDocument/2006/relationships/image" Target="../media/image2.gif"/><Relationship Id="rId7" Type="http://schemas.openxmlformats.org/officeDocument/2006/relationships/image" Target="../media/image38.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7.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9.wmf"/><Relationship Id="rId14" Type="http://schemas.openxmlformats.org/officeDocument/2006/relationships/oleObject" Target="../embeddings/oleObject31.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2.gif"/><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9.wmf"/><Relationship Id="rId3" Type="http://schemas.openxmlformats.org/officeDocument/2006/relationships/image" Target="../media/image2.gif"/><Relationship Id="rId7" Type="http://schemas.openxmlformats.org/officeDocument/2006/relationships/image" Target="../media/image37.wmf"/><Relationship Id="rId12" Type="http://schemas.openxmlformats.org/officeDocument/2006/relationships/oleObject" Target="../embeddings/oleObject40.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10.vml"/><Relationship Id="rId6" Type="http://schemas.openxmlformats.org/officeDocument/2006/relationships/oleObject" Target="../embeddings/oleObject37.bin"/><Relationship Id="rId11" Type="http://schemas.openxmlformats.org/officeDocument/2006/relationships/image" Target="../media/image48.wmf"/><Relationship Id="rId5" Type="http://schemas.openxmlformats.org/officeDocument/2006/relationships/image" Target="../media/image47.wmf"/><Relationship Id="rId15" Type="http://schemas.openxmlformats.org/officeDocument/2006/relationships/image" Target="../media/image38.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6.wmf"/><Relationship Id="rId1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4.wmf"/><Relationship Id="rId3" Type="http://schemas.openxmlformats.org/officeDocument/2006/relationships/image" Target="../media/image2.gif"/><Relationship Id="rId7" Type="http://schemas.openxmlformats.org/officeDocument/2006/relationships/image" Target="../media/image51.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4.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2.wmf"/><Relationship Id="rId14"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2.gif"/><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0.bin"/><Relationship Id="rId5" Type="http://schemas.openxmlformats.org/officeDocument/2006/relationships/image" Target="../media/image56.wmf"/><Relationship Id="rId4" Type="http://schemas.openxmlformats.org/officeDocument/2006/relationships/oleObject" Target="../embeddings/oleObject49.bin"/><Relationship Id="rId9" Type="http://schemas.openxmlformats.org/officeDocument/2006/relationships/image" Target="../media/image58.wmf"/></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0" y="2022475"/>
            <a:ext cx="9144000" cy="400110"/>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0" fontAlgn="base" hangingPunct="0">
              <a:spcBef>
                <a:spcPct val="0"/>
              </a:spcBef>
              <a:spcAft>
                <a:spcPct val="0"/>
              </a:spcAft>
            </a:pPr>
            <a:r>
              <a:rPr lang="ru-RU" altLang="ru-RU" sz="2000" b="1" i="0" dirty="0" smtClean="0">
                <a:solidFill>
                  <a:srgbClr val="000000"/>
                </a:solidFill>
                <a:latin typeface="Times New Roman" pitchFamily="18" charset="0"/>
                <a:cs typeface="Times New Roman" pitchFamily="18" charset="0"/>
              </a:rPr>
              <a:t>ПРЕДПРОФЕССИОНАЛЬНЫЙ ЭКЗАМЕН</a:t>
            </a:r>
            <a:endParaRPr lang="ru-RU" altLang="ru-RU" sz="2000" b="1" i="0" dirty="0">
              <a:solidFill>
                <a:srgbClr val="000000"/>
              </a:solidFill>
              <a:latin typeface="Times New Roman" pitchFamily="18" charset="0"/>
              <a:cs typeface="Times New Roman" pitchFamily="18" charset="0"/>
            </a:endParaRPr>
          </a:p>
        </p:txBody>
      </p:sp>
      <p:sp>
        <p:nvSpPr>
          <p:cNvPr id="10" name="Прямоугольник 7"/>
          <p:cNvSpPr>
            <a:spLocks noChangeArrowheads="1"/>
          </p:cNvSpPr>
          <p:nvPr/>
        </p:nvSpPr>
        <p:spPr bwMode="auto">
          <a:xfrm>
            <a:off x="3658139" y="6093296"/>
            <a:ext cx="1683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1800" b="1" dirty="0" smtClean="0">
                <a:solidFill>
                  <a:srgbClr val="000000"/>
                </a:solidFill>
                <a:latin typeface="Times New Roman" pitchFamily="18" charset="0"/>
                <a:cs typeface="Times New Roman" pitchFamily="18" charset="0"/>
              </a:rPr>
              <a:t>Москва</a:t>
            </a:r>
            <a:r>
              <a:rPr lang="en-US" altLang="ru-RU" sz="1800" b="1" dirty="0" smtClean="0">
                <a:solidFill>
                  <a:srgbClr val="000000"/>
                </a:solidFill>
                <a:latin typeface="Times New Roman" pitchFamily="18" charset="0"/>
                <a:cs typeface="Times New Roman" pitchFamily="18" charset="0"/>
              </a:rPr>
              <a:t> – 20</a:t>
            </a:r>
            <a:r>
              <a:rPr lang="ru-RU" altLang="ru-RU" sz="1800" b="1" dirty="0" smtClean="0">
                <a:solidFill>
                  <a:srgbClr val="000000"/>
                </a:solidFill>
                <a:latin typeface="Times New Roman" pitchFamily="18" charset="0"/>
                <a:cs typeface="Times New Roman" pitchFamily="18" charset="0"/>
              </a:rPr>
              <a:t>20</a:t>
            </a:r>
            <a:endParaRPr lang="ru-RU" altLang="ru-RU" sz="1800" b="1" dirty="0">
              <a:solidFill>
                <a:srgbClr val="000000"/>
              </a:solidFill>
              <a:latin typeface="Times New Roman" pitchFamily="18" charset="0"/>
              <a:cs typeface="Times New Roman" pitchFamily="18" charset="0"/>
            </a:endParaRPr>
          </a:p>
        </p:txBody>
      </p:sp>
      <p:sp>
        <p:nvSpPr>
          <p:cNvPr id="11" name="Прямоугольник 10"/>
          <p:cNvSpPr/>
          <p:nvPr/>
        </p:nvSpPr>
        <p:spPr>
          <a:xfrm>
            <a:off x="0" y="188913"/>
            <a:ext cx="9144000" cy="1477962"/>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Федеральное государственное бюджетное образовательное учреждение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высшего образования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«Московский государственный технический университет имени Н.Э. Баумана</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(национальный исследовательский университет)»</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(МГТУ им. Н.Э. Баумана)</a:t>
            </a:r>
          </a:p>
        </p:txBody>
      </p:sp>
      <p:sp>
        <p:nvSpPr>
          <p:cNvPr id="13" name="TextBox 1"/>
          <p:cNvSpPr txBox="1">
            <a:spLocks noChangeArrowheads="1"/>
          </p:cNvSpPr>
          <p:nvPr/>
        </p:nvSpPr>
        <p:spPr bwMode="auto">
          <a:xfrm>
            <a:off x="805779" y="3244974"/>
            <a:ext cx="78252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2000" b="1" dirty="0" smtClean="0">
                <a:solidFill>
                  <a:prstClr val="black"/>
                </a:solidFill>
                <a:latin typeface="Times New Roman" pitchFamily="18" charset="0"/>
              </a:rPr>
              <a:t>Решение ситуационных задач по конструкторскому направлению</a:t>
            </a:r>
            <a:endParaRPr lang="ru-RU" altLang="ru-RU" sz="2000" b="1" dirty="0">
              <a:solidFill>
                <a:prstClr val="black"/>
              </a:solidFill>
              <a:latin typeface="Times New Roman" pitchFamily="18" charset="0"/>
            </a:endParaRPr>
          </a:p>
        </p:txBody>
      </p:sp>
      <p:sp>
        <p:nvSpPr>
          <p:cNvPr id="2" name="TextBox 1"/>
          <p:cNvSpPr txBox="1"/>
          <p:nvPr/>
        </p:nvSpPr>
        <p:spPr>
          <a:xfrm>
            <a:off x="3275856" y="2661019"/>
            <a:ext cx="2448234" cy="369332"/>
          </a:xfrm>
          <a:prstGeom prst="rect">
            <a:avLst/>
          </a:prstGeom>
          <a:noFill/>
        </p:spPr>
        <p:txBody>
          <a:bodyPr wrap="none" rtlCol="0">
            <a:spAutoFit/>
          </a:bodyPr>
          <a:lstStyle/>
          <a:p>
            <a:pPr algn="ctr"/>
            <a:r>
              <a:rPr lang="ru-RU" dirty="0" smtClean="0"/>
              <a:t>ИНЖЕНЕРНЫЕ КЛАССЫ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757148"/>
            <a:ext cx="8784976" cy="3539430"/>
          </a:xfrm>
          <a:prstGeom prst="rect">
            <a:avLst/>
          </a:prstGeom>
          <a:noFill/>
        </p:spPr>
        <p:txBody>
          <a:bodyPr wrap="square" rtlCol="0">
            <a:spAutoFit/>
          </a:bodyPr>
          <a:lstStyle/>
          <a:p>
            <a:pPr marL="0" marR="0" lvl="0" indent="457200" algn="just" defTabSz="914400" rtl="0" eaLnBrk="1" fontAlgn="auto" latinLnBrk="0" hangingPunct="1">
              <a:lnSpc>
                <a:spcPct val="14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Вопросы:</a:t>
            </a:r>
          </a:p>
          <a:p>
            <a:pPr marL="0" marR="0" lvl="0" indent="45720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Определить потребную жесткость пружин, если потребная частота вращения, при которой начинается передача момента (т.е. фрикционы входят в зацепление с барабаном) равна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n</a:t>
            </a:r>
            <a:r>
              <a:rPr kumimoji="0" lang="ru-RU" sz="2000" b="0" i="0" u="none" strike="noStrike" kern="1200" cap="none" spc="0" normalizeH="0" baseline="-25000" noProof="0" dirty="0" smtClean="0">
                <a:ln>
                  <a:noFill/>
                </a:ln>
                <a:solidFill>
                  <a:prstClr val="black"/>
                </a:solidFill>
                <a:effectLst/>
                <a:uLnTx/>
                <a:uFillTx/>
                <a:latin typeface="Times New Roman" pitchFamily="18" charset="0"/>
                <a:ea typeface="+mn-ea"/>
                <a:cs typeface="Times New Roman" pitchFamily="18" charset="0"/>
              </a:rPr>
              <a:t>1</a:t>
            </a:r>
            <a:r>
              <a:rPr kumimoji="0" lang="ru-RU" sz="20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10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Гц.</a:t>
            </a:r>
          </a:p>
          <a:p>
            <a:pPr marL="0" marR="0" lvl="0" indent="457200" algn="just" defTabSz="914400" rtl="0" eaLnBrk="1" fontAlgn="auto" latinLnBrk="0" hangingPunct="1">
              <a:lnSpc>
                <a:spcPct val="14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Определить время разгона барабана и связанных с ним деталей, если частота вращения ведущего вала постоянна за время разгона и равна 30 Гц, начальная частота вращения барабана равна нулю, а приведенный момент инерции барабана и ведомых деталей равен 0,2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2</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57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descr="D:\учёба\тимур\мцв.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060" y="1041470"/>
            <a:ext cx="4592697" cy="3483769"/>
          </a:xfrm>
          <a:prstGeom prst="rect">
            <a:avLst/>
          </a:prstGeom>
          <a:noFill/>
          <a:ln>
            <a:noFill/>
          </a:ln>
        </p:spPr>
      </p:pic>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Для начала разберёмся с жесткостью пружины.</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На фрикцион действуют две силы – центробежная и сила упругости со стороны растянутой пружины.</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l-GR"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Δ</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X</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преднатяг</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пружины,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f</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частота вращения, </a:t>
            </a:r>
            <a:r>
              <a:rPr kumimoji="0" lang="el-GR"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ω</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угловая скорость.</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4"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 name="Объект 2"/>
          <p:cNvGraphicFramePr>
            <a:graphicFrameLocks noChangeAspect="1"/>
          </p:cNvGraphicFramePr>
          <p:nvPr>
            <p:extLst/>
          </p:nvPr>
        </p:nvGraphicFramePr>
        <p:xfrm>
          <a:off x="755577" y="5514671"/>
          <a:ext cx="1692997" cy="493791"/>
        </p:xfrm>
        <a:graphic>
          <a:graphicData uri="http://schemas.openxmlformats.org/presentationml/2006/ole">
            <mc:AlternateContent xmlns:mc="http://schemas.openxmlformats.org/markup-compatibility/2006">
              <mc:Choice xmlns:v="urn:schemas-microsoft-com:vml" Requires="v">
                <p:oleObj spid="_x0000_s277530" name="Equation" r:id="rId5" imgW="838200" imgH="241300" progId="Equation.DSMT4">
                  <p:embed/>
                </p:oleObj>
              </mc:Choice>
              <mc:Fallback>
                <p:oleObj name="Equation" r:id="rId5" imgW="838200" imgH="241300" progId="Equation.DSMT4">
                  <p:embed/>
                  <p:pic>
                    <p:nvPicPr>
                      <p:cNvPr id="3" name="Объект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7" y="5514671"/>
                        <a:ext cx="1692997" cy="493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nvPr>
        </p:nvGraphicFramePr>
        <p:xfrm>
          <a:off x="2793407" y="5514671"/>
          <a:ext cx="1616043" cy="493791"/>
        </p:xfrm>
        <a:graphic>
          <a:graphicData uri="http://schemas.openxmlformats.org/presentationml/2006/ole">
            <mc:AlternateContent xmlns:mc="http://schemas.openxmlformats.org/markup-compatibility/2006">
              <mc:Choice xmlns:v="urn:schemas-microsoft-com:vml" Requires="v">
                <p:oleObj spid="_x0000_s277531" name="Equation" r:id="rId7" imgW="799753" imgH="241195" progId="Equation.DSMT4">
                  <p:embed/>
                </p:oleObj>
              </mc:Choice>
              <mc:Fallback>
                <p:oleObj name="Equation" r:id="rId7" imgW="799753" imgH="241195" progId="Equation.DSMT4">
                  <p:embed/>
                  <p:pic>
                    <p:nvPicPr>
                      <p:cNvPr id="4" name="Объект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3407" y="5514671"/>
                        <a:ext cx="1616043" cy="493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nvPr>
        </p:nvGraphicFramePr>
        <p:xfrm>
          <a:off x="4785242" y="5514671"/>
          <a:ext cx="1539089" cy="506617"/>
        </p:xfrm>
        <a:graphic>
          <a:graphicData uri="http://schemas.openxmlformats.org/presentationml/2006/ole">
            <mc:AlternateContent xmlns:mc="http://schemas.openxmlformats.org/markup-compatibility/2006">
              <mc:Choice xmlns:v="urn:schemas-microsoft-com:vml" Requires="v">
                <p:oleObj spid="_x0000_s277532" name="Equation" r:id="rId9" imgW="761669" imgH="253890" progId="Equation.DSMT4">
                  <p:embed/>
                </p:oleObj>
              </mc:Choice>
              <mc:Fallback>
                <p:oleObj name="Equation" r:id="rId9" imgW="761669" imgH="253890" progId="Equation.DSMT4">
                  <p:embed/>
                  <p:pic>
                    <p:nvPicPr>
                      <p:cNvPr id="5" name="Объект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5242" y="5514671"/>
                        <a:ext cx="1539089" cy="506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nvPr>
        </p:nvGraphicFramePr>
        <p:xfrm>
          <a:off x="6817271" y="5514671"/>
          <a:ext cx="1571153" cy="416837"/>
        </p:xfrm>
        <a:graphic>
          <a:graphicData uri="http://schemas.openxmlformats.org/presentationml/2006/ole">
            <mc:AlternateContent xmlns:mc="http://schemas.openxmlformats.org/markup-compatibility/2006">
              <mc:Choice xmlns:v="urn:schemas-microsoft-com:vml" Requires="v">
                <p:oleObj spid="_x0000_s277533" name="Equation" r:id="rId11" imgW="774364" imgH="203112" progId="Equation.DSMT4">
                  <p:embed/>
                </p:oleObj>
              </mc:Choice>
              <mc:Fallback>
                <p:oleObj name="Equation" r:id="rId11" imgW="774364" imgH="203112" progId="Equation.DSMT4">
                  <p:embed/>
                  <p:pic>
                    <p:nvPicPr>
                      <p:cNvPr id="6" name="Объект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7271" y="5514671"/>
                        <a:ext cx="1571153" cy="416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7046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Поскольку зазор равен нулю – передача момента начинается при равенстве указанных сил </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откуда</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Время разгона.</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Общее усилие прижима фрикциона (сила реакции опоры)</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для частоты 30 Гц</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82625" name="Object 1"/>
          <p:cNvGraphicFramePr>
            <a:graphicFrameLocks noChangeAspect="1"/>
          </p:cNvGraphicFramePr>
          <p:nvPr/>
        </p:nvGraphicFramePr>
        <p:xfrm>
          <a:off x="3212850" y="1687306"/>
          <a:ext cx="2376265" cy="445550"/>
        </p:xfrm>
        <a:graphic>
          <a:graphicData uri="http://schemas.openxmlformats.org/presentationml/2006/ole">
            <mc:AlternateContent xmlns:mc="http://schemas.openxmlformats.org/markup-compatibility/2006">
              <mc:Choice xmlns:v="urn:schemas-microsoft-com:vml" Requires="v">
                <p:oleObj spid="_x0000_s278560" name="Equation" r:id="rId4" imgW="1524000" imgH="279400" progId="Equation.DSMT4">
                  <p:embed/>
                </p:oleObj>
              </mc:Choice>
              <mc:Fallback>
                <p:oleObj name="Equation" r:id="rId4" imgW="1524000" imgH="279400" progId="Equation.DSMT4">
                  <p:embed/>
                  <p:pic>
                    <p:nvPicPr>
                      <p:cNvPr id="28262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850" y="1687306"/>
                        <a:ext cx="2376265" cy="44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82627" name="Object 3"/>
          <p:cNvGraphicFramePr>
            <a:graphicFrameLocks noChangeAspect="1"/>
          </p:cNvGraphicFramePr>
          <p:nvPr/>
        </p:nvGraphicFramePr>
        <p:xfrm>
          <a:off x="2915816" y="2716120"/>
          <a:ext cx="2970333" cy="712880"/>
        </p:xfrm>
        <a:graphic>
          <a:graphicData uri="http://schemas.openxmlformats.org/presentationml/2006/ole">
            <mc:AlternateContent xmlns:mc="http://schemas.openxmlformats.org/markup-compatibility/2006">
              <mc:Choice xmlns:v="urn:schemas-microsoft-com:vml" Requires="v">
                <p:oleObj spid="_x0000_s278561" name="Equation" r:id="rId6" imgW="1905000" imgH="457200" progId="Equation.DSMT4">
                  <p:embed/>
                </p:oleObj>
              </mc:Choice>
              <mc:Fallback>
                <p:oleObj name="Equation" r:id="rId6" imgW="1905000" imgH="457200" progId="Equation.DSMT4">
                  <p:embed/>
                  <p:pic>
                    <p:nvPicPr>
                      <p:cNvPr id="2826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2716120"/>
                        <a:ext cx="2970333" cy="712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82629" name="Object 5"/>
          <p:cNvGraphicFramePr>
            <a:graphicFrameLocks noChangeAspect="1"/>
          </p:cNvGraphicFramePr>
          <p:nvPr/>
        </p:nvGraphicFramePr>
        <p:xfrm>
          <a:off x="3635896" y="4392461"/>
          <a:ext cx="1463116" cy="404691"/>
        </p:xfrm>
        <a:graphic>
          <a:graphicData uri="http://schemas.openxmlformats.org/presentationml/2006/ole">
            <mc:AlternateContent xmlns:mc="http://schemas.openxmlformats.org/markup-compatibility/2006">
              <mc:Choice xmlns:v="urn:schemas-microsoft-com:vml" Requires="v">
                <p:oleObj spid="_x0000_s278562" name="Equation" r:id="rId8" imgW="901309" imgH="241195" progId="Equation.DSMT4">
                  <p:embed/>
                </p:oleObj>
              </mc:Choice>
              <mc:Fallback>
                <p:oleObj name="Equation" r:id="rId8" imgW="901309" imgH="241195" progId="Equation.DSMT4">
                  <p:embed/>
                  <p:pic>
                    <p:nvPicPr>
                      <p:cNvPr id="28262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4392461"/>
                        <a:ext cx="1463116" cy="404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82631" name="Object 7"/>
          <p:cNvGraphicFramePr>
            <a:graphicFrameLocks noChangeAspect="1"/>
          </p:cNvGraphicFramePr>
          <p:nvPr/>
        </p:nvGraphicFramePr>
        <p:xfrm>
          <a:off x="2771800" y="4970513"/>
          <a:ext cx="3069793" cy="474711"/>
        </p:xfrm>
        <a:graphic>
          <a:graphicData uri="http://schemas.openxmlformats.org/presentationml/2006/ole">
            <mc:AlternateContent xmlns:mc="http://schemas.openxmlformats.org/markup-compatibility/2006">
              <mc:Choice xmlns:v="urn:schemas-microsoft-com:vml" Requires="v">
                <p:oleObj spid="_x0000_s278563" name="Equation" r:id="rId10" imgW="1854200" imgH="279400" progId="Equation.DSMT4">
                  <p:embed/>
                </p:oleObj>
              </mc:Choice>
              <mc:Fallback>
                <p:oleObj name="Equation" r:id="rId10" imgW="1854200" imgH="279400" progId="Equation.DSMT4">
                  <p:embed/>
                  <p:pic>
                    <p:nvPicPr>
                      <p:cNvPr id="282631"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800" y="4970513"/>
                        <a:ext cx="3069793" cy="474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82633" name="Object 9"/>
          <p:cNvGraphicFramePr>
            <a:graphicFrameLocks noChangeAspect="1"/>
          </p:cNvGraphicFramePr>
          <p:nvPr/>
        </p:nvGraphicFramePr>
        <p:xfrm>
          <a:off x="3635896" y="6165304"/>
          <a:ext cx="1305145" cy="417646"/>
        </p:xfrm>
        <a:graphic>
          <a:graphicData uri="http://schemas.openxmlformats.org/presentationml/2006/ole">
            <mc:AlternateContent xmlns:mc="http://schemas.openxmlformats.org/markup-compatibility/2006">
              <mc:Choice xmlns:v="urn:schemas-microsoft-com:vml" Requires="v">
                <p:oleObj spid="_x0000_s278564" name="Equation" r:id="rId12" imgW="711200" imgH="228600" progId="Equation.DSMT4">
                  <p:embed/>
                </p:oleObj>
              </mc:Choice>
              <mc:Fallback>
                <p:oleObj name="Equation" r:id="rId12" imgW="711200" imgH="228600" progId="Equation.DSMT4">
                  <p:embed/>
                  <p:pic>
                    <p:nvPicPr>
                      <p:cNvPr id="28263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896" y="6165304"/>
                        <a:ext cx="1305145" cy="417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71187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48680"/>
            <a:ext cx="8784976" cy="54014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Сила трения определяется как</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А соответствующий крутящий момент для одного фрикциона</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и для пары</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Угловое ускорение, момент и момент инерции связаны как</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откуда угловое ускорение </a:t>
            </a:r>
          </a:p>
          <a:p>
            <a:pPr marL="0" marR="0" lvl="0" indent="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5815" name="Object 7"/>
          <p:cNvGraphicFramePr>
            <a:graphicFrameLocks noChangeAspect="1"/>
          </p:cNvGraphicFramePr>
          <p:nvPr/>
        </p:nvGraphicFramePr>
        <p:xfrm>
          <a:off x="3253384" y="1163851"/>
          <a:ext cx="2130946" cy="392941"/>
        </p:xfrm>
        <a:graphic>
          <a:graphicData uri="http://schemas.openxmlformats.org/presentationml/2006/ole">
            <mc:AlternateContent xmlns:mc="http://schemas.openxmlformats.org/markup-compatibility/2006">
              <mc:Choice xmlns:v="urn:schemas-microsoft-com:vml" Requires="v">
                <p:oleObj spid="_x0000_s279584" name="Equation" r:id="rId4" imgW="1346200" imgH="241300" progId="Equation.DSMT4">
                  <p:embed/>
                </p:oleObj>
              </mc:Choice>
              <mc:Fallback>
                <p:oleObj name="Equation" r:id="rId4" imgW="1346200" imgH="241300" progId="Equation.DSMT4">
                  <p:embed/>
                  <p:pic>
                    <p:nvPicPr>
                      <p:cNvPr id="37581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384" y="1163851"/>
                        <a:ext cx="2130946" cy="392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5817" name="Object 9"/>
          <p:cNvGraphicFramePr>
            <a:graphicFrameLocks noChangeAspect="1"/>
          </p:cNvGraphicFramePr>
          <p:nvPr/>
        </p:nvGraphicFramePr>
        <p:xfrm>
          <a:off x="2994333" y="2328393"/>
          <a:ext cx="2649048" cy="380527"/>
        </p:xfrm>
        <a:graphic>
          <a:graphicData uri="http://schemas.openxmlformats.org/presentationml/2006/ole">
            <mc:AlternateContent xmlns:mc="http://schemas.openxmlformats.org/markup-compatibility/2006">
              <mc:Choice xmlns:v="urn:schemas-microsoft-com:vml" Requires="v">
                <p:oleObj spid="_x0000_s279585" name="Equation" r:id="rId6" imgW="1727200" imgH="241300" progId="Equation.DSMT4">
                  <p:embed/>
                </p:oleObj>
              </mc:Choice>
              <mc:Fallback>
                <p:oleObj name="Equation" r:id="rId6" imgW="1727200" imgH="241300" progId="Equation.DSMT4">
                  <p:embed/>
                  <p:pic>
                    <p:nvPicPr>
                      <p:cNvPr id="37581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333" y="2328393"/>
                        <a:ext cx="2649048" cy="380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5819" name="Object 11"/>
          <p:cNvGraphicFramePr>
            <a:graphicFrameLocks noChangeAspect="1"/>
          </p:cNvGraphicFramePr>
          <p:nvPr/>
        </p:nvGraphicFramePr>
        <p:xfrm>
          <a:off x="2982913" y="3357563"/>
          <a:ext cx="2673350" cy="390525"/>
        </p:xfrm>
        <a:graphic>
          <a:graphicData uri="http://schemas.openxmlformats.org/presentationml/2006/ole">
            <mc:AlternateContent xmlns:mc="http://schemas.openxmlformats.org/markup-compatibility/2006">
              <mc:Choice xmlns:v="urn:schemas-microsoft-com:vml" Requires="v">
                <p:oleObj spid="_x0000_s279586" name="Equation" r:id="rId8" imgW="1688760" imgH="241200" progId="Equation.DSMT4">
                  <p:embed/>
                </p:oleObj>
              </mc:Choice>
              <mc:Fallback>
                <p:oleObj name="Equation" r:id="rId8" imgW="1688760" imgH="241200" progId="Equation.DSMT4">
                  <p:embed/>
                  <p:pic>
                    <p:nvPicPr>
                      <p:cNvPr id="37581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3357563"/>
                        <a:ext cx="26733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5821" name="Object 13"/>
          <p:cNvGraphicFramePr>
            <a:graphicFrameLocks noChangeAspect="1"/>
          </p:cNvGraphicFramePr>
          <p:nvPr/>
        </p:nvGraphicFramePr>
        <p:xfrm>
          <a:off x="3716294" y="4477494"/>
          <a:ext cx="1205126" cy="391666"/>
        </p:xfrm>
        <a:graphic>
          <a:graphicData uri="http://schemas.openxmlformats.org/presentationml/2006/ole">
            <mc:AlternateContent xmlns:mc="http://schemas.openxmlformats.org/markup-compatibility/2006">
              <mc:Choice xmlns:v="urn:schemas-microsoft-com:vml" Requires="v">
                <p:oleObj spid="_x0000_s279587" name="Equation" r:id="rId10" imgW="761669" imgH="241195" progId="Equation.DSMT4">
                  <p:embed/>
                </p:oleObj>
              </mc:Choice>
              <mc:Fallback>
                <p:oleObj name="Equation" r:id="rId10" imgW="761669" imgH="241195" progId="Equation.DSMT4">
                  <p:embed/>
                  <p:pic>
                    <p:nvPicPr>
                      <p:cNvPr id="375821"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6294" y="4477494"/>
                        <a:ext cx="1205126" cy="39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5823" name="Object 15"/>
          <p:cNvGraphicFramePr>
            <a:graphicFrameLocks noChangeAspect="1"/>
          </p:cNvGraphicFramePr>
          <p:nvPr/>
        </p:nvGraphicFramePr>
        <p:xfrm>
          <a:off x="3214608" y="5602188"/>
          <a:ext cx="2208499" cy="635124"/>
        </p:xfrm>
        <a:graphic>
          <a:graphicData uri="http://schemas.openxmlformats.org/presentationml/2006/ole">
            <mc:AlternateContent xmlns:mc="http://schemas.openxmlformats.org/markup-compatibility/2006">
              <mc:Choice xmlns:v="urn:schemas-microsoft-com:vml" Requires="v">
                <p:oleObj spid="_x0000_s279588" name="Equation" r:id="rId12" imgW="1447800" imgH="419100" progId="Equation.DSMT4">
                  <p:embed/>
                </p:oleObj>
              </mc:Choice>
              <mc:Fallback>
                <p:oleObj name="Equation" r:id="rId12" imgW="1447800" imgH="419100" progId="Equation.DSMT4">
                  <p:embed/>
                  <p:pic>
                    <p:nvPicPr>
                      <p:cNvPr id="375823"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4608" y="5602188"/>
                        <a:ext cx="2208499" cy="635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3538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48680"/>
            <a:ext cx="8784976" cy="2631490"/>
          </a:xfrm>
          <a:prstGeom prst="rect">
            <a:avLst/>
          </a:prstGeom>
          <a:noFill/>
        </p:spPr>
        <p:txBody>
          <a:bodyPr wrap="square" rtlCol="0">
            <a:spAutoFit/>
          </a:bodyPr>
          <a:lstStyle/>
          <a:p>
            <a:pPr marL="0" marR="0" lvl="0" indent="457200" algn="just" defTabSz="2159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Потребная угловая скорость ведомой группы деталей соответствует частоте 20 Гц и равна </a:t>
            </a:r>
          </a:p>
          <a:p>
            <a:pPr marL="0" marR="0" lvl="0" indent="457200" algn="just" defTabSz="914400" rtl="0" eaLnBrk="1" fontAlgn="auto" latinLnBrk="0" hangingPunct="1">
              <a:lnSpc>
                <a:spcPct val="150000"/>
              </a:lnSpc>
              <a:spcBef>
                <a:spcPts val="6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Вычислим время разгона </a:t>
            </a:r>
          </a:p>
          <a:p>
            <a:pPr marL="0" marR="0" lvl="0" indent="0" algn="just" defTabSz="914400" rtl="0" eaLnBrk="1" fontAlgn="auto" latinLnBrk="0" hangingPunct="1">
              <a:lnSpc>
                <a:spcPct val="150000"/>
              </a:lnSpc>
              <a:spcBef>
                <a:spcPts val="60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76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6839" name="Object 7"/>
          <p:cNvGraphicFramePr>
            <a:graphicFrameLocks noChangeAspect="1"/>
          </p:cNvGraphicFramePr>
          <p:nvPr/>
        </p:nvGraphicFramePr>
        <p:xfrm>
          <a:off x="3347864" y="1628800"/>
          <a:ext cx="2572111" cy="393189"/>
        </p:xfrm>
        <a:graphic>
          <a:graphicData uri="http://schemas.openxmlformats.org/presentationml/2006/ole">
            <mc:AlternateContent xmlns:mc="http://schemas.openxmlformats.org/markup-compatibility/2006">
              <mc:Choice xmlns:v="urn:schemas-microsoft-com:vml" Requires="v">
                <p:oleObj spid="_x0000_s280590" name="Equation" r:id="rId4" imgW="1498600" imgH="228600" progId="Equation.DSMT4">
                  <p:embed/>
                </p:oleObj>
              </mc:Choice>
              <mc:Fallback>
                <p:oleObj name="Equation" r:id="rId4" imgW="1498600" imgH="228600" progId="Equation.DSMT4">
                  <p:embed/>
                  <p:pic>
                    <p:nvPicPr>
                      <p:cNvPr id="37683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628800"/>
                        <a:ext cx="2572111" cy="393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376841" name="Object 9"/>
          <p:cNvGraphicFramePr>
            <a:graphicFrameLocks noChangeAspect="1"/>
          </p:cNvGraphicFramePr>
          <p:nvPr/>
        </p:nvGraphicFramePr>
        <p:xfrm>
          <a:off x="3822966" y="2740918"/>
          <a:ext cx="1621907" cy="688082"/>
        </p:xfrm>
        <a:graphic>
          <a:graphicData uri="http://schemas.openxmlformats.org/presentationml/2006/ole">
            <mc:AlternateContent xmlns:mc="http://schemas.openxmlformats.org/markup-compatibility/2006">
              <mc:Choice xmlns:v="urn:schemas-microsoft-com:vml" Requires="v">
                <p:oleObj spid="_x0000_s280591" name="Equation" r:id="rId6" imgW="952087" imgH="393529" progId="Equation.DSMT4">
                  <p:embed/>
                </p:oleObj>
              </mc:Choice>
              <mc:Fallback>
                <p:oleObj name="Equation" r:id="rId6" imgW="952087" imgH="393529" progId="Equation.DSMT4">
                  <p:embed/>
                  <p:pic>
                    <p:nvPicPr>
                      <p:cNvPr id="37684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2966" y="2740918"/>
                        <a:ext cx="1621907" cy="688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2475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Условие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92396"/>
            <a:ext cx="8784976" cy="1889620"/>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Ветряная электростанция проектируется для работы при скорости ветра 10 м/с. Трехлопастной винт диаметром 50 метров имеет коэффициент использования энергии ветра 0.5 и вращается с частотой 1 оборот в секунду. Определите мощность ветряка, если плотность воздуха равна 1.15 кг/м</a:t>
            </a:r>
            <a:r>
              <a:rPr kumimoji="0" lang="ru-RU" sz="2000" b="0" i="0" u="none" strike="noStrike" kern="1200" cap="none" spc="0" normalizeH="0" baseline="30000" noProof="0" dirty="0" smtClean="0">
                <a:ln>
                  <a:noFill/>
                </a:ln>
                <a:solidFill>
                  <a:prstClr val="black"/>
                </a:solidFill>
                <a:effectLst/>
                <a:uLnTx/>
                <a:uFillTx/>
                <a:latin typeface="Times New Roman" pitchFamily="18" charset="0"/>
                <a:ea typeface="+mn-ea"/>
                <a:cs typeface="Times New Roman" pitchFamily="18" charset="0"/>
              </a:rPr>
              <a:t>3</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val="3602646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73"/>
          <p:cNvSpPr txBox="1"/>
          <p:nvPr/>
        </p:nvSpPr>
        <p:spPr>
          <a:xfrm>
            <a:off x="179512" y="548680"/>
            <a:ext cx="8784976" cy="52091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Кинетическая энергия килограмма воздуха равна</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ρ</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Мощность потока воздуха – это расход энергии в единицу времени. Подставим массу в уравнение энергии и разделим обе части на время. Объем выразим через площадь сечения и длину горизонтального цилиндра</a:t>
            </a:r>
          </a:p>
          <a:p>
            <a:pPr marL="0" marR="0" lvl="0" indent="0" algn="just" defTabSz="914400" rtl="0" eaLnBrk="1" fontAlgn="auto" latinLnBrk="0" hangingPunct="1">
              <a:lnSpc>
                <a:spcPct val="150000"/>
              </a:lnSpc>
              <a:spcBef>
                <a:spcPts val="3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Здесь </a:t>
            </a:r>
            <a:r>
              <a:rPr kumimoji="0" lang="en-GB"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L</a:t>
            </a:r>
            <a:r>
              <a:rPr kumimoji="0" lang="en-GB"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en-GB"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скорость потока воздуха, текущего вдоль цилиндра. Таким образом,</a:t>
            </a:r>
          </a:p>
          <a:p>
            <a:pPr marL="0" marR="0" lvl="0" indent="0" algn="just" defTabSz="914400" rtl="0" eaLnBrk="1" fontAlgn="auto" latinLnBrk="0" hangingPunct="1">
              <a:lnSpc>
                <a:spcPct val="150000"/>
              </a:lnSpc>
              <a:spcBef>
                <a:spcPts val="30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Подставив в последнее соотношение площадь, заметаемую ветряком, получим энергию воздуха, проходящего через ветряк</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85" name="Rectangle 2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87" name="Rectangle 207"/>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4" name="Rectangle 10"/>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80"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2681" name="Rectangle 9"/>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8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18820" name="Object 4"/>
          <p:cNvGraphicFramePr>
            <a:graphicFrameLocks noChangeAspect="1"/>
          </p:cNvGraphicFramePr>
          <p:nvPr/>
        </p:nvGraphicFramePr>
        <p:xfrm>
          <a:off x="3635896" y="1052736"/>
          <a:ext cx="1190625" cy="657225"/>
        </p:xfrm>
        <a:graphic>
          <a:graphicData uri="http://schemas.openxmlformats.org/presentationml/2006/ole">
            <mc:AlternateContent xmlns:mc="http://schemas.openxmlformats.org/markup-compatibility/2006">
              <mc:Choice xmlns:v="urn:schemas-microsoft-com:vml" Requires="v">
                <p:oleObj spid="_x0000_s281622" name="Equation" r:id="rId4" imgW="1193800" imgH="660400" progId="Equation.DSMT4">
                  <p:embed/>
                </p:oleObj>
              </mc:Choice>
              <mc:Fallback>
                <p:oleObj name="Equation" r:id="rId4" imgW="1193800" imgH="660400" progId="Equation.DSMT4">
                  <p:embed/>
                  <p:pic>
                    <p:nvPicPr>
                      <p:cNvPr id="4188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1052736"/>
                        <a:ext cx="119062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8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18822" name="Object 6"/>
          <p:cNvGraphicFramePr>
            <a:graphicFrameLocks noChangeAspect="1"/>
          </p:cNvGraphicFramePr>
          <p:nvPr/>
        </p:nvGraphicFramePr>
        <p:xfrm>
          <a:off x="3203848" y="3284984"/>
          <a:ext cx="3009900" cy="657225"/>
        </p:xfrm>
        <a:graphic>
          <a:graphicData uri="http://schemas.openxmlformats.org/presentationml/2006/ole">
            <mc:AlternateContent xmlns:mc="http://schemas.openxmlformats.org/markup-compatibility/2006">
              <mc:Choice xmlns:v="urn:schemas-microsoft-com:vml" Requires="v">
                <p:oleObj spid="_x0000_s281623" name="Equation" r:id="rId6" imgW="3009900" imgH="660400" progId="Equation.DSMT4">
                  <p:embed/>
                </p:oleObj>
              </mc:Choice>
              <mc:Fallback>
                <p:oleObj name="Equation" r:id="rId6" imgW="3009900" imgH="660400" progId="Equation.DSMT4">
                  <p:embed/>
                  <p:pic>
                    <p:nvPicPr>
                      <p:cNvPr id="41882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284984"/>
                        <a:ext cx="300990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8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18824" name="Object 8"/>
          <p:cNvGraphicFramePr>
            <a:graphicFrameLocks noChangeAspect="1"/>
          </p:cNvGraphicFramePr>
          <p:nvPr>
            <p:extLst/>
          </p:nvPr>
        </p:nvGraphicFramePr>
        <p:xfrm>
          <a:off x="3844925" y="4284663"/>
          <a:ext cx="1450975" cy="657225"/>
        </p:xfrm>
        <a:graphic>
          <a:graphicData uri="http://schemas.openxmlformats.org/presentationml/2006/ole">
            <mc:AlternateContent xmlns:mc="http://schemas.openxmlformats.org/markup-compatibility/2006">
              <mc:Choice xmlns:v="urn:schemas-microsoft-com:vml" Requires="v">
                <p:oleObj spid="_x0000_s281624" name="Equation" r:id="rId8" imgW="1447560" imgH="660240" progId="Equation.DSMT4">
                  <p:embed/>
                </p:oleObj>
              </mc:Choice>
              <mc:Fallback>
                <p:oleObj name="Equation" r:id="rId8" imgW="1447560" imgH="660240" progId="Equation.DSMT4">
                  <p:embed/>
                  <p:pic>
                    <p:nvPicPr>
                      <p:cNvPr id="418824" name="Object 8"/>
                      <p:cNvPicPr>
                        <a:picLocks noChangeAspect="1" noChangeArrowheads="1"/>
                      </p:cNvPicPr>
                      <p:nvPr/>
                    </p:nvPicPr>
                    <p:blipFill>
                      <a:blip r:embed="rId9"/>
                      <a:srcRect/>
                      <a:stretch>
                        <a:fillRect/>
                      </a:stretch>
                    </p:blipFill>
                    <p:spPr bwMode="auto">
                      <a:xfrm>
                        <a:off x="3844925" y="4284663"/>
                        <a:ext cx="1450975"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8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18826" name="Object 10"/>
          <p:cNvGraphicFramePr>
            <a:graphicFrameLocks noChangeAspect="1"/>
          </p:cNvGraphicFramePr>
          <p:nvPr/>
        </p:nvGraphicFramePr>
        <p:xfrm>
          <a:off x="3131840" y="5805264"/>
          <a:ext cx="3114675" cy="790575"/>
        </p:xfrm>
        <a:graphic>
          <a:graphicData uri="http://schemas.openxmlformats.org/presentationml/2006/ole">
            <mc:AlternateContent xmlns:mc="http://schemas.openxmlformats.org/markup-compatibility/2006">
              <mc:Choice xmlns:v="urn:schemas-microsoft-com:vml" Requires="v">
                <p:oleObj spid="_x0000_s281625" name="Equation" r:id="rId10" imgW="3111500" imgH="787400" progId="Equation.DSMT4">
                  <p:embed/>
                </p:oleObj>
              </mc:Choice>
              <mc:Fallback>
                <p:oleObj name="Equation" r:id="rId10" imgW="3111500" imgH="787400" progId="Equation.DSMT4">
                  <p:embed/>
                  <p:pic>
                    <p:nvPicPr>
                      <p:cNvPr id="41882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1840" y="5805264"/>
                        <a:ext cx="31146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545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TextBox 73"/>
          <p:cNvSpPr txBox="1"/>
          <p:nvPr/>
        </p:nvSpPr>
        <p:spPr>
          <a:xfrm>
            <a:off x="179512" y="548680"/>
            <a:ext cx="8784976" cy="240065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Тогда искомая мощность ветряка</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где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η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0.5 коэффициент использования энергии ветра. Подстановка численных данных, дает значение </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85" name="Rectangle 20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87" name="Rectangle 207"/>
          <p:cNvSpPr>
            <a:spLocks noChangeArrowheads="1"/>
          </p:cNvSpPr>
          <p:nvPr/>
        </p:nvSpPr>
        <p:spPr bwMode="auto">
          <a:xfrm>
            <a:off x="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039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4" name="Rectangle 10"/>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003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05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2680" name="Rectangle 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2681" name="Rectangle 9"/>
          <p:cNvSpPr>
            <a:spLocks noChangeArrowheads="1"/>
          </p:cNvSpPr>
          <p:nvPr/>
        </p:nvSpPr>
        <p:spPr bwMode="auto">
          <a:xfrm>
            <a:off x="0" y="1209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49600" algn="ctr"/>
                <a:tab pos="6299200" algn="r"/>
              </a:tabLst>
              <a:defRPr/>
            </a:pPr>
            <a:endParaRPr kumimoji="0" lang="ru-RU"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188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1882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4208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20870" name="Object 6"/>
          <p:cNvGraphicFramePr>
            <a:graphicFrameLocks noChangeAspect="1"/>
          </p:cNvGraphicFramePr>
          <p:nvPr/>
        </p:nvGraphicFramePr>
        <p:xfrm>
          <a:off x="3563888" y="1196752"/>
          <a:ext cx="1714500" cy="657225"/>
        </p:xfrm>
        <a:graphic>
          <a:graphicData uri="http://schemas.openxmlformats.org/presentationml/2006/ole">
            <mc:AlternateContent xmlns:mc="http://schemas.openxmlformats.org/markup-compatibility/2006">
              <mc:Choice xmlns:v="urn:schemas-microsoft-com:vml" Requires="v">
                <p:oleObj spid="_x0000_s282636" name="Equation" r:id="rId4" imgW="1714500" imgH="660400" progId="Equation.DSMT4">
                  <p:embed/>
                </p:oleObj>
              </mc:Choice>
              <mc:Fallback>
                <p:oleObj name="Equation" r:id="rId4" imgW="1714500" imgH="660400" progId="Equation.DSMT4">
                  <p:embed/>
                  <p:pic>
                    <p:nvPicPr>
                      <p:cNvPr id="42087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196752"/>
                        <a:ext cx="171450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7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20872" name="Object 8"/>
          <p:cNvGraphicFramePr>
            <a:graphicFrameLocks noChangeAspect="1"/>
          </p:cNvGraphicFramePr>
          <p:nvPr/>
        </p:nvGraphicFramePr>
        <p:xfrm>
          <a:off x="3707904" y="3068960"/>
          <a:ext cx="1457325" cy="333375"/>
        </p:xfrm>
        <a:graphic>
          <a:graphicData uri="http://schemas.openxmlformats.org/presentationml/2006/ole">
            <mc:AlternateContent xmlns:mc="http://schemas.openxmlformats.org/markup-compatibility/2006">
              <mc:Choice xmlns:v="urn:schemas-microsoft-com:vml" Requires="v">
                <p:oleObj spid="_x0000_s282637" name="Equation" r:id="rId6" imgW="1459866" imgH="330057" progId="Equation.DSMT4">
                  <p:embed/>
                </p:oleObj>
              </mc:Choice>
              <mc:Fallback>
                <p:oleObj name="Equation" r:id="rId6" imgW="1459866" imgH="330057" progId="Equation.DSMT4">
                  <p:embed/>
                  <p:pic>
                    <p:nvPicPr>
                      <p:cNvPr id="42087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3068960"/>
                        <a:ext cx="145732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64506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18</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mc:AlternateContent xmlns:mc="http://schemas.openxmlformats.org/markup-compatibility/2006" xmlns:a14="http://schemas.microsoft.com/office/drawing/2010/main">
        <mc:Choice Requires="a14">
          <p:sp>
            <p:nvSpPr>
              <p:cNvPr id="2" name="Прямоугольник 1"/>
              <p:cNvSpPr/>
              <p:nvPr/>
            </p:nvSpPr>
            <p:spPr>
              <a:xfrm>
                <a:off x="346650" y="563496"/>
                <a:ext cx="8319933" cy="3268652"/>
              </a:xfrm>
              <a:prstGeom prst="rect">
                <a:avLst/>
              </a:prstGeom>
            </p:spPr>
            <p:txBody>
              <a:bodyPr wrap="square">
                <a:spAutoFit/>
              </a:bodyPr>
              <a:lstStyle/>
              <a:p>
                <a:pPr algn="just">
                  <a:lnSpc>
                    <a:spcPct val="150000"/>
                  </a:lnSpc>
                  <a:spcAft>
                    <a:spcPts val="80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Автомобиль массой 1600 кг оснащен независимой подвеской всех четырех колес. Полный ход подвески в точке крепления колеса (А→А') составляет 30 см. Пружины (обозначены на рисунке пунктиром) жесткостью </a:t>
                </a:r>
                <a14:m>
                  <m:oMath xmlns:m="http://schemas.openxmlformats.org/officeDocument/2006/math">
                    <m:r>
                      <a:rPr lang="ru-RU"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300 кН/м</m:t>
                    </m:r>
                  </m:oMath>
                </a14:m>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размещены на половине длины рычага подвески и в нижнем положении рычага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полностью расслаблены, положении рычага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соответствует сжатым пружинам подвески, точка С – ось вращения рычага. Передняя подвеска несет 60% массы автомобиля.</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46650" y="563496"/>
                <a:ext cx="8319933" cy="3268652"/>
              </a:xfrm>
              <a:prstGeom prst="rect">
                <a:avLst/>
              </a:prstGeom>
              <a:blipFill>
                <a:blip r:embed="rId3"/>
                <a:stretch>
                  <a:fillRect l="-806" r="-733" b="-2235"/>
                </a:stretch>
              </a:blipFill>
            </p:spPr>
            <p:txBody>
              <a:bodyPr/>
              <a:lstStyle/>
              <a:p>
                <a:r>
                  <a:rPr lang="ru-RU">
                    <a:noFill/>
                  </a:rPr>
                  <a:t> </a:t>
                </a:r>
              </a:p>
            </p:txBody>
          </p:sp>
        </mc:Fallback>
      </mc:AlternateContent>
      <p:pic>
        <p:nvPicPr>
          <p:cNvPr id="9" name="Рисунок 8" descr="C:\Users\Elena\Dropbox\Елена\подвеска.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832148"/>
            <a:ext cx="7344816" cy="2891790"/>
          </a:xfrm>
          <a:prstGeom prst="rect">
            <a:avLst/>
          </a:prstGeom>
          <a:noFill/>
          <a:ln>
            <a:noFill/>
          </a:ln>
        </p:spPr>
      </p:pic>
    </p:spTree>
    <p:extLst>
      <p:ext uri="{BB962C8B-B14F-4D97-AF65-F5344CB8AC3E}">
        <p14:creationId xmlns:p14="http://schemas.microsoft.com/office/powerpoint/2010/main" val="323060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r>
              <a:rPr lang="en-US" sz="2400" b="1" dirty="0" smtClean="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 name="Прямоугольник 1"/>
          <p:cNvSpPr/>
          <p:nvPr/>
        </p:nvSpPr>
        <p:spPr>
          <a:xfrm>
            <a:off x="346650" y="563496"/>
            <a:ext cx="8319933" cy="2292935"/>
          </a:xfrm>
          <a:prstGeom prst="rect">
            <a:avLst/>
          </a:prstGeom>
        </p:spPr>
        <p:txBody>
          <a:bodyPr wrap="square">
            <a:spAutoFit/>
          </a:bodyPr>
          <a:lstStyle/>
          <a:p>
            <a:pPr algn="just">
              <a:lnSpc>
                <a:spcPct val="150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Определите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перемещение передней и задней подвески автомобиля от точки А при номинальной нагрузке (номинальном сжатии пружин</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Со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ступени какой максимальной высоты может спрыгнуть автомобиль, не опасаясь повредить подвеску?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156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Конструкторское направление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188365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Включает задачи, направленные на определение параметров исследуемой системы или характеристик конструктивного решения, отвечающих условиям эксплуатации или обеспечивающих рациональное решение поставленной задачи. Например, запаса рабочего вещества на борту аппарата</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20</a:t>
            </a:fld>
            <a:endParaRPr lang="ru-RU" sz="2000" b="1" dirty="0">
              <a:solidFill>
                <a:schemeClr val="tx1"/>
              </a:solidFill>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11" name="Прямоугольник 10"/>
              <p:cNvSpPr/>
              <p:nvPr/>
            </p:nvSpPr>
            <p:spPr>
              <a:xfrm>
                <a:off x="165438" y="692696"/>
                <a:ext cx="8712968" cy="5985678"/>
              </a:xfrm>
              <a:prstGeom prst="rect">
                <a:avLst/>
              </a:prstGeom>
            </p:spPr>
            <p:txBody>
              <a:bodyPr wrap="square">
                <a:spAutoFit/>
              </a:bodyPr>
              <a:lstStyle/>
              <a:p>
                <a:pPr algn="just">
                  <a:lnSpc>
                    <a:spcPct val="150000"/>
                  </a:lnSpc>
                  <a:spcAft>
                    <a:spcPts val="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1. Поскольку </a:t>
                </a:r>
                <a:r>
                  <a:rPr lang="ru-RU" sz="2000" dirty="0">
                    <a:latin typeface="Times New Roman" panose="02020603050405020304" pitchFamily="18" charset="0"/>
                    <a:ea typeface="Calibri" panose="020F0502020204030204" pitchFamily="34" charset="0"/>
                    <a:cs typeface="Times New Roman" panose="02020603050405020304" pitchFamily="18" charset="0"/>
                  </a:rPr>
                  <a:t>пружина расположена на половине длины рычага, её деформация вдвое меньше хода подвески, а действующее на неё усилие – вдвое больше.</a:t>
                </a:r>
              </a:p>
              <a:p>
                <a:pPr algn="just">
                  <a:lnSpc>
                    <a:spcPct val="150000"/>
                  </a:lnSpc>
                  <a:spcAft>
                    <a:spcPts val="0"/>
                  </a:spcAft>
                  <a:tabLst>
                    <a:tab pos="540385" algn="l"/>
                  </a:tabLst>
                </a:pPr>
                <a:r>
                  <a:rPr lang="ru-RU" sz="2000" dirty="0">
                    <a:latin typeface="Times New Roman" panose="02020603050405020304" pitchFamily="18" charset="0"/>
                    <a:ea typeface="Calibri" panose="020F0502020204030204" pitchFamily="34" charset="0"/>
                    <a:cs typeface="Times New Roman" panose="02020603050405020304" pitchFamily="18" charset="0"/>
                  </a:rPr>
                  <a:t>На переднюю подвеску действует 60% веса автомобиля, значит, на одно колесо приходится 30% веса или</a:t>
                </a:r>
              </a:p>
              <a:p>
                <a:pPr marL="457200" indent="457200"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ea typeface="Calibri" panose="020F0502020204030204" pitchFamily="34" charset="0"/>
                            </a:rPr>
                          </m:ctrlPr>
                        </m:sSubPr>
                        <m:e>
                          <m:r>
                            <a:rPr lang="ru-RU" sz="2000" i="1">
                              <a:latin typeface="Cambria Math" panose="02040503050406030204" pitchFamily="18" charset="0"/>
                              <a:ea typeface="Calibri" panose="020F0502020204030204" pitchFamily="34" charset="0"/>
                            </a:rPr>
                            <m:t>𝐹</m:t>
                          </m:r>
                        </m:e>
                        <m:sub>
                          <m:r>
                            <a:rPr lang="ru-RU" sz="2000" i="1">
                              <a:latin typeface="Cambria Math" panose="02040503050406030204" pitchFamily="18" charset="0"/>
                              <a:ea typeface="Calibri" panose="020F0502020204030204" pitchFamily="34" charset="0"/>
                            </a:rPr>
                            <m:t>т</m:t>
                          </m:r>
                        </m:sub>
                      </m:sSub>
                      <m:r>
                        <a:rPr lang="ru-RU" sz="2000" i="1">
                          <a:latin typeface="Cambria Math" panose="02040503050406030204" pitchFamily="18" charset="0"/>
                          <a:ea typeface="Calibri" panose="020F0502020204030204" pitchFamily="34" charset="0"/>
                        </a:rPr>
                        <m:t>=0,5∙0,6∙</m:t>
                      </m:r>
                      <m:r>
                        <a:rPr lang="en-US" sz="2000" i="1">
                          <a:latin typeface="Cambria Math" panose="02040503050406030204" pitchFamily="18" charset="0"/>
                          <a:ea typeface="Calibri" panose="020F0502020204030204" pitchFamily="34" charset="0"/>
                        </a:rPr>
                        <m:t>𝑀𝑔</m:t>
                      </m:r>
                      <m:r>
                        <a:rPr lang="ru-RU" sz="2000" i="1">
                          <a:latin typeface="Cambria Math" panose="02040503050406030204" pitchFamily="18" charset="0"/>
                          <a:ea typeface="Calibri" panose="020F0502020204030204" pitchFamily="34" charset="0"/>
                        </a:rPr>
                        <m:t>=0,3∙1600∙9,81=4709 Н.</m:t>
                      </m:r>
                    </m:oMath>
                  </m:oMathPara>
                </a14:m>
                <a:endParaRPr lang="ru-RU" sz="2000" dirty="0">
                  <a:latin typeface="Times New Roman" panose="02020603050405020304" pitchFamily="18" charset="0"/>
                  <a:ea typeface="Calibri" panose="020F0502020204030204" pitchFamily="34" charset="0"/>
                </a:endParaRPr>
              </a:p>
              <a:p>
                <a:pPr algn="just">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Действующее на пружину усилие вдвое больше</a:t>
                </a:r>
                <a14:m>
                  <m:oMath xmlns:m="http://schemas.openxmlformats.org/officeDocument/2006/math">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ru-RU" sz="2000" i="1">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𝐹</m:t>
                        </m:r>
                      </m:e>
                      <m:sub>
                        <m:r>
                          <a:rPr lang="ru-RU" sz="2000" i="1">
                            <a:latin typeface="Cambria Math" panose="02040503050406030204" pitchFamily="18" charset="0"/>
                            <a:ea typeface="Calibri" panose="020F0502020204030204" pitchFamily="34" charset="0"/>
                            <a:cs typeface="Times New Roman" panose="02020603050405020304" pitchFamily="18" charset="0"/>
                          </a:rPr>
                          <m:t>т</m:t>
                        </m:r>
                      </m:sub>
                    </m:sSub>
                    <m:r>
                      <a:rPr lang="ru-RU"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𝑅</m:t>
                    </m:r>
                    <m:r>
                      <a:rPr lang="ru-RU"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𝐹</m:t>
                        </m:r>
                      </m:e>
                      <m:sub>
                        <m:r>
                          <a:rPr lang="ru-RU" sz="2000" i="1">
                            <a:latin typeface="Cambria Math" panose="02040503050406030204" pitchFamily="18" charset="0"/>
                            <a:ea typeface="Calibri" panose="020F0502020204030204" pitchFamily="34" charset="0"/>
                            <a:cs typeface="Times New Roman" panose="02020603050405020304" pitchFamily="18" charset="0"/>
                          </a:rPr>
                          <m:t>упр</m:t>
                        </m:r>
                      </m:sub>
                    </m:sSub>
                    <m:r>
                      <a:rPr lang="ru-RU" sz="2000" i="1">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𝑅</m:t>
                        </m:r>
                      </m:num>
                      <m:den>
                        <m:r>
                          <a:rPr lang="ru-RU" sz="20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𝐹</m:t>
                          </m:r>
                        </m:e>
                        <m:sub>
                          <m:r>
                            <a:rPr lang="ru-RU" sz="2000" i="1">
                              <a:latin typeface="Cambria Math" panose="02040503050406030204" pitchFamily="18" charset="0"/>
                              <a:ea typeface="Calibri" panose="020F0502020204030204" pitchFamily="34" charset="0"/>
                              <a:cs typeface="Times New Roman" panose="02020603050405020304" pitchFamily="18" charset="0"/>
                            </a:rPr>
                            <m:t>упр</m:t>
                          </m:r>
                        </m:sub>
                      </m:sSub>
                      <m:r>
                        <a:rPr lang="en-US" sz="2000" i="1">
                          <a:latin typeface="Cambria Math" panose="02040503050406030204" pitchFamily="18" charset="0"/>
                          <a:ea typeface="Calibri" panose="020F0502020204030204" pitchFamily="34" charset="0"/>
                          <a:cs typeface="Times New Roman" panose="02020603050405020304" pitchFamily="18" charset="0"/>
                        </a:rPr>
                        <m:t>=2</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𝐹</m:t>
                          </m:r>
                        </m:e>
                        <m:sub>
                          <m:r>
                            <a:rPr lang="ru-RU" sz="2000" i="1">
                              <a:latin typeface="Cambria Math" panose="02040503050406030204" pitchFamily="18" charset="0"/>
                              <a:ea typeface="Calibri" panose="020F0502020204030204" pitchFamily="34" charset="0"/>
                              <a:cs typeface="Times New Roman" panose="02020603050405020304" pitchFamily="18" charset="0"/>
                            </a:rPr>
                            <m:t>т</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r>
                        <a:rPr lang="ru-RU" sz="2000" i="1">
                          <a:latin typeface="Cambria Math" panose="02040503050406030204" pitchFamily="18" charset="0"/>
                          <a:ea typeface="Calibri" panose="020F0502020204030204" pitchFamily="34" charset="0"/>
                          <a:cs typeface="Times New Roman" panose="02020603050405020304" pitchFamily="18" charset="0"/>
                        </a:rPr>
                        <m:t>2∙4709=9418 Н</m:t>
                      </m:r>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Закон Гука </a:t>
                </a: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𝐹</m:t>
                          </m:r>
                        </m:e>
                        <m:sub>
                          <m:r>
                            <a:rPr lang="ru-RU" sz="2000" i="1">
                              <a:latin typeface="Cambria Math" panose="02040503050406030204" pitchFamily="18" charset="0"/>
                              <a:ea typeface="Calibri" panose="020F0502020204030204" pitchFamily="34" charset="0"/>
                              <a:cs typeface="Times New Roman" panose="02020603050405020304" pitchFamily="18" charset="0"/>
                            </a:rPr>
                            <m:t>упр</m:t>
                          </m:r>
                        </m:sub>
                      </m:sSub>
                      <m:r>
                        <a:rPr lang="ru-RU"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𝑘𝑥</m:t>
                      </m:r>
                      <m:r>
                        <a:rPr lang="ru-RU" sz="20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где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𝑘</m:t>
                    </m:r>
                  </m:oMath>
                </a14:m>
                <a:r>
                  <a:rPr lang="ru-RU" sz="2000" dirty="0">
                    <a:latin typeface="Times New Roman" panose="02020603050405020304" pitchFamily="18" charset="0"/>
                    <a:ea typeface="Calibri" panose="020F0502020204030204" pitchFamily="34" charset="0"/>
                    <a:cs typeface="Times New Roman" panose="02020603050405020304" pitchFamily="18" charset="0"/>
                  </a:rPr>
                  <a:t> – жесткость пружины, а </a:t>
                </a:r>
                <a14:m>
                  <m:oMath xmlns:m="http://schemas.openxmlformats.org/officeDocument/2006/math">
                    <m:r>
                      <a:rPr lang="en-US" sz="2000" i="1">
                        <a:latin typeface="Cambria Math" panose="02040503050406030204" pitchFamily="18" charset="0"/>
                        <a:ea typeface="Calibri" panose="020F0502020204030204" pitchFamily="34" charset="0"/>
                        <a:cs typeface="Times New Roman" panose="02020603050405020304" pitchFamily="18" charset="0"/>
                      </a:rPr>
                      <m:t>𝑥</m:t>
                    </m:r>
                  </m:oMath>
                </a14:m>
                <a:r>
                  <a:rPr lang="ru-RU" sz="2000" dirty="0">
                    <a:latin typeface="Times New Roman" panose="02020603050405020304" pitchFamily="18" charset="0"/>
                    <a:ea typeface="Calibri" panose="020F0502020204030204" pitchFamily="34" charset="0"/>
                    <a:cs typeface="Times New Roman" panose="02020603050405020304" pitchFamily="18" charset="0"/>
                  </a:rPr>
                  <a:t> – её деформация. Отсюда номинальная деформация пружины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равна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165438" y="692696"/>
                <a:ext cx="8712968" cy="5985678"/>
              </a:xfrm>
              <a:prstGeom prst="rect">
                <a:avLst/>
              </a:prstGeom>
              <a:blipFill>
                <a:blip r:embed="rId3"/>
                <a:stretch>
                  <a:fillRect l="-700" r="-770"/>
                </a:stretch>
              </a:blipFill>
            </p:spPr>
            <p:txBody>
              <a:bodyPr/>
              <a:lstStyle/>
              <a:p>
                <a:r>
                  <a:rPr lang="ru-RU">
                    <a:noFill/>
                  </a:rPr>
                  <a:t> </a:t>
                </a:r>
              </a:p>
            </p:txBody>
          </p:sp>
        </mc:Fallback>
      </mc:AlternateContent>
    </p:spTree>
    <p:extLst>
      <p:ext uri="{BB962C8B-B14F-4D97-AF65-F5344CB8AC3E}">
        <p14:creationId xmlns:p14="http://schemas.microsoft.com/office/powerpoint/2010/main" val="2042556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21</a:t>
            </a:fld>
            <a:endParaRPr lang="ru-RU" sz="2000" b="1" dirty="0">
              <a:solidFill>
                <a:schemeClr val="tx1"/>
              </a:solidFill>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15"/>
          <p:cNvSpPr>
            <a:spLocks noChangeArrowheads="1"/>
          </p:cNvSpPr>
          <p:nvPr/>
        </p:nvSpPr>
        <p:spPr bwMode="auto">
          <a:xfrm>
            <a:off x="1403648"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3" name="Rectangle 17"/>
          <p:cNvSpPr>
            <a:spLocks noChangeArrowheads="1"/>
          </p:cNvSpPr>
          <p:nvPr/>
        </p:nvSpPr>
        <p:spPr bwMode="auto">
          <a:xfrm>
            <a:off x="2987824" y="22702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9" name="Rectangle 23"/>
          <p:cNvSpPr>
            <a:spLocks noChangeArrowheads="1"/>
          </p:cNvSpPr>
          <p:nvPr/>
        </p:nvSpPr>
        <p:spPr bwMode="auto">
          <a:xfrm>
            <a:off x="1974205" y="44172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1"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2" name="Прямоугольник 1"/>
              <p:cNvSpPr/>
              <p:nvPr/>
            </p:nvSpPr>
            <p:spPr>
              <a:xfrm>
                <a:off x="755576" y="922577"/>
                <a:ext cx="7911008" cy="5655715"/>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𝑋</m:t>
                      </m:r>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𝐹</m:t>
                              </m:r>
                            </m:e>
                            <m:sub>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упр</m:t>
                              </m:r>
                            </m:sub>
                          </m:sSub>
                        </m:num>
                        <m:den>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den>
                      </m:f>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9418</m:t>
                          </m:r>
                        </m:num>
                        <m:den>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300000</m:t>
                          </m:r>
                        </m:den>
                      </m:f>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=0,0314 м</m:t>
                      </m:r>
                    </m:oMath>
                  </m:oMathPara>
                </a14:m>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Соответствующее перемещение подвески – вдвое больше</a:t>
                </a:r>
              </a:p>
              <a:p>
                <a:pPr lvl="0" algn="just">
                  <a:lnSpc>
                    <a:spcPct val="150000"/>
                  </a:lnSpc>
                </a:pPr>
                <a14:m>
                  <m:oMathPara xmlns:m="http://schemas.openxmlformats.org/officeDocument/2006/math">
                    <m:oMathParaPr>
                      <m:jc m:val="centerGroup"/>
                    </m:oMathParaPr>
                    <m:oMath xmlns:m="http://schemas.openxmlformats.org/officeDocument/2006/math">
                      <m:sSub>
                        <m:sSub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𝑓𝑟𝑜𝑛𝑡</m:t>
                          </m:r>
                        </m:sub>
                      </m:sSub>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𝑋</m:t>
                      </m:r>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=0,0628 м= 6,3 см (из максимальных 30).</m:t>
                      </m:r>
                    </m:oMath>
                  </m:oMathPara>
                </a14:m>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Проведя аналогичные расчеты для задней подвески, получим 4,2 см.</a:t>
                </a:r>
              </a:p>
              <a:p>
                <a:pPr algn="just">
                  <a:lnSpc>
                    <a:spcPct val="150000"/>
                  </a:lnSpc>
                  <a:spcAft>
                    <a:spcPts val="0"/>
                  </a:spcAft>
                  <a:tabLst>
                    <a:tab pos="540385" algn="l"/>
                  </a:tabLs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2. При прыжке со ступени подвеска полностью распрямляется. В этот момент автомобиль имеет запас потенциальной энергии, равный </a:t>
                </a:r>
              </a:p>
              <a:p>
                <a:pPr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ru-RU"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ru-RU" sz="2000" i="1">
                              <a:effectLst/>
                              <a:latin typeface="Cambria Math" panose="02040503050406030204" pitchFamily="18" charset="0"/>
                              <a:ea typeface="Calibri" panose="020F0502020204030204" pitchFamily="34" charset="0"/>
                              <a:cs typeface="Times New Roman" panose="02020603050405020304" pitchFamily="18" charset="0"/>
                            </a:rPr>
                            <m:t>птнц</m:t>
                          </m:r>
                        </m:sub>
                      </m:sSub>
                      <m:r>
                        <a:rPr lang="ru-RU"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𝑀𝑔h</m:t>
                      </m:r>
                      <m:r>
                        <a:rPr lang="ru-RU" sz="20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где </a:t>
                </a:r>
                <a14:m>
                  <m:oMath xmlns:m="http://schemas.openxmlformats.org/officeDocument/2006/math">
                    <m:r>
                      <a:rPr lang="ru-RU" sz="20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высота ступени. По мере падения и приземления эта энергия преобразуется сперва в кинетическую энергию, а затем в потенциальную энергию сжатой пружины. Условием безопасного приземления является полное исчерпание вертикальной скорости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к</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755576" y="922577"/>
                <a:ext cx="7911008" cy="5655715"/>
              </a:xfrm>
              <a:prstGeom prst="rect">
                <a:avLst/>
              </a:prstGeom>
              <a:blipFill>
                <a:blip r:embed="rId3"/>
                <a:stretch>
                  <a:fillRect l="-847" r="-770"/>
                </a:stretch>
              </a:blipFill>
            </p:spPr>
            <p:txBody>
              <a:bodyPr/>
              <a:lstStyle/>
              <a:p>
                <a:r>
                  <a:rPr lang="ru-RU">
                    <a:noFill/>
                  </a:rPr>
                  <a:t> </a:t>
                </a:r>
              </a:p>
            </p:txBody>
          </p:sp>
        </mc:Fallback>
      </mc:AlternateContent>
    </p:spTree>
    <p:extLst>
      <p:ext uri="{BB962C8B-B14F-4D97-AF65-F5344CB8AC3E}">
        <p14:creationId xmlns:p14="http://schemas.microsoft.com/office/powerpoint/2010/main" val="3543424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15"/>
          <p:cNvSpPr>
            <a:spLocks noChangeArrowheads="1"/>
          </p:cNvSpPr>
          <p:nvPr/>
        </p:nvSpPr>
        <p:spPr bwMode="auto">
          <a:xfrm>
            <a:off x="1403648"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17"/>
          <p:cNvSpPr>
            <a:spLocks noChangeArrowheads="1"/>
          </p:cNvSpPr>
          <p:nvPr/>
        </p:nvSpPr>
        <p:spPr bwMode="auto">
          <a:xfrm>
            <a:off x="2987824" y="22702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3"/>
          <p:cNvSpPr>
            <a:spLocks noChangeArrowheads="1"/>
          </p:cNvSpPr>
          <p:nvPr/>
        </p:nvSpPr>
        <p:spPr bwMode="auto">
          <a:xfrm>
            <a:off x="1974205" y="44172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Прямоугольник 1"/>
              <p:cNvSpPr/>
              <p:nvPr/>
            </p:nvSpPr>
            <p:spPr>
              <a:xfrm>
                <a:off x="395536" y="743178"/>
                <a:ext cx="8271048" cy="5363135"/>
              </a:xfrm>
              <a:prstGeom prst="rect">
                <a:avLst/>
              </a:prstGeom>
            </p:spPr>
            <p:txBody>
              <a:bodyPr wrap="square">
                <a:spAutoFit/>
              </a:bodyPr>
              <a:lstStyle/>
              <a:p>
                <a:pPr lvl="0" algn="just">
                  <a:lnSpc>
                    <a:spcPct val="150000"/>
                  </a:lnSpc>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моменту максимально допустимого обжатия пружин, то есть переход всей потенциальной энергии автомобиля в энергию сжатой пружины. Потенциальная энергия сжатой пружины может быть записана как</a:t>
                </a:r>
              </a:p>
              <a:p>
                <a:pPr lvl="0" algn="just">
                  <a:lnSpc>
                    <a:spcPct val="150000"/>
                  </a:lnSpc>
                </a:pPr>
                <a14:m>
                  <m:oMathPara xmlns:m="http://schemas.openxmlformats.org/officeDocument/2006/math">
                    <m:oMathParaPr>
                      <m:jc m:val="centerGroup"/>
                    </m:oMathParaPr>
                    <m:oMath xmlns:m="http://schemas.openxmlformats.org/officeDocument/2006/math">
                      <m:sSub>
                        <m:sSub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e>
                        <m:sub>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𝑠𝑝𝑟𝑖𝑛𝑔</m:t>
                          </m:r>
                        </m:sub>
                      </m:sSub>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𝑘</m:t>
                          </m:r>
                          <m:sSup>
                            <m:sSupPr>
                              <m:ctrlP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ru-RU" sz="2000" i="1" baseline="30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ru-RU" sz="2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Приравняв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уравнения получим:</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𝑀𝑔h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sSup>
                            <m:sSup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ru-RU" sz="2000" b="0" i="1" u="none" strike="noStrike" kern="1200" cap="none" spc="0" normalizeH="0" baseline="30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откуда</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sSup>
                            <m:sSup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ru-RU" sz="2000" b="0" i="1" u="none" strike="noStrike" kern="1200" cap="none" spc="0" normalizeH="0" baseline="30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𝑀𝑔</m:t>
                          </m:r>
                        </m:den>
                      </m:f>
                    </m:oMath>
                  </m:oMathPara>
                </a14:m>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Из подобия треугольников </a:t>
                </a:r>
                <a14:m>
                  <m:oMath xmlns:m="http://schemas.openxmlformats.org/officeDocument/2006/math">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𝐴𝐴</m:t>
                        </m:r>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num>
                      <m:den>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𝐵𝐵</m:t>
                        </m:r>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en>
                    </m:f>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num>
                      <m:den>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𝑅</m:t>
                        </m:r>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тогда максимально</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допустимая деформация пружин 0,15 м. Учитывая массу автомобиля,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приходящуюся</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395536" y="743178"/>
                <a:ext cx="8271048" cy="5363135"/>
              </a:xfrm>
              <a:prstGeom prst="rect">
                <a:avLst/>
              </a:prstGeom>
              <a:blipFill>
                <a:blip r:embed="rId3"/>
                <a:stretch>
                  <a:fillRect l="-811" r="-737" b="-114"/>
                </a:stretch>
              </a:blipFill>
            </p:spPr>
            <p:txBody>
              <a:bodyPr/>
              <a:lstStyle/>
              <a:p>
                <a:r>
                  <a:rPr lang="ru-RU">
                    <a:noFill/>
                  </a:rPr>
                  <a:t> </a:t>
                </a:r>
              </a:p>
            </p:txBody>
          </p:sp>
        </mc:Fallback>
      </mc:AlternateContent>
    </p:spTree>
    <p:extLst>
      <p:ext uri="{BB962C8B-B14F-4D97-AF65-F5344CB8AC3E}">
        <p14:creationId xmlns:p14="http://schemas.microsoft.com/office/powerpoint/2010/main" val="252520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15"/>
          <p:cNvSpPr>
            <a:spLocks noChangeArrowheads="1"/>
          </p:cNvSpPr>
          <p:nvPr/>
        </p:nvSpPr>
        <p:spPr bwMode="auto">
          <a:xfrm>
            <a:off x="1403648"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17"/>
          <p:cNvSpPr>
            <a:spLocks noChangeArrowheads="1"/>
          </p:cNvSpPr>
          <p:nvPr/>
        </p:nvSpPr>
        <p:spPr bwMode="auto">
          <a:xfrm>
            <a:off x="2987824" y="22702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3"/>
          <p:cNvSpPr>
            <a:spLocks noChangeArrowheads="1"/>
          </p:cNvSpPr>
          <p:nvPr/>
        </p:nvSpPr>
        <p:spPr bwMode="auto">
          <a:xfrm>
            <a:off x="1974205" y="44172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Прямоугольник 1"/>
              <p:cNvSpPr/>
              <p:nvPr/>
            </p:nvSpPr>
            <p:spPr>
              <a:xfrm>
                <a:off x="467544" y="782508"/>
                <a:ext cx="8331384" cy="202299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на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одно колесо (передней подвески, т.к. на неё приходится большая часть массы), получим:</a:t>
                </a:r>
                <a14:m>
                  <m:oMath xmlns:m="http://schemas.openxmlformats.org/officeDocument/2006/math">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𝑘</m:t>
                          </m:r>
                          <m:sSup>
                            <m:sSup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ru-RU" sz="2000" b="0" i="1" u="none" strike="noStrike" kern="1200" cap="none" spc="0" normalizeH="0" baseline="3000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0,6</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𝑀𝑔</m:t>
                          </m:r>
                        </m:den>
                      </m:f>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300000∙</m:t>
                          </m:r>
                          <m:sSup>
                            <m:sSupPr>
                              <m:ctrlP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0,15</m:t>
                              </m:r>
                            </m:e>
                            <m:sup>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num>
                        <m:den>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0,6∙1600∙9,81</m:t>
                          </m:r>
                        </m:den>
                      </m:f>
                      <m:r>
                        <a:rPr kumimoji="0" lang="ru-RU"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=0,71 м.</m:t>
                      </m:r>
                    </m:oMath>
                  </m:oMathPara>
                </a14:m>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467544" y="782508"/>
                <a:ext cx="8331384" cy="2022990"/>
              </a:xfrm>
              <a:prstGeom prst="rect">
                <a:avLst/>
              </a:prstGeom>
              <a:blipFill>
                <a:blip r:embed="rId3"/>
                <a:stretch>
                  <a:fillRect l="-805" r="-732"/>
                </a:stretch>
              </a:blipFill>
            </p:spPr>
            <p:txBody>
              <a:bodyPr/>
              <a:lstStyle/>
              <a:p>
                <a:r>
                  <a:rPr lang="ru-RU">
                    <a:noFill/>
                  </a:rPr>
                  <a:t> </a:t>
                </a:r>
              </a:p>
            </p:txBody>
          </p:sp>
        </mc:Fallback>
      </mc:AlternateContent>
    </p:spTree>
    <p:extLst>
      <p:ext uri="{BB962C8B-B14F-4D97-AF65-F5344CB8AC3E}">
        <p14:creationId xmlns:p14="http://schemas.microsoft.com/office/powerpoint/2010/main" val="2605921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Дополнительная задача технологического направления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25</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836712"/>
            <a:ext cx="6696744" cy="56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70920"/>
          </a:xfrm>
          <a:prstGeom prst="rect">
            <a:avLst/>
          </a:prstGeom>
          <a:noFill/>
        </p:spPr>
        <p:txBody>
          <a:bodyPr wrap="square" rtlCol="0">
            <a:spAutoFit/>
          </a:bodyPr>
          <a:lstStyle/>
          <a:p>
            <a:pPr algn="just">
              <a:lnSpc>
                <a:spcPct val="150000"/>
              </a:lnSpc>
              <a:spcBef>
                <a:spcPts val="600"/>
              </a:spcBef>
            </a:pPr>
            <a:r>
              <a:rPr lang="ru-RU" sz="2000" i="1" dirty="0" smtClean="0">
                <a:latin typeface="Times New Roman" pitchFamily="18" charset="0"/>
                <a:cs typeface="Times New Roman" pitchFamily="18" charset="0"/>
              </a:rPr>
              <a:t>Формализация физических процессов и подготовка системы уравнений, фактически, в данном примере свернуты в один пункт, ввиду отсутствия жесткой последовательности расчетов:</a:t>
            </a:r>
          </a:p>
          <a:p>
            <a:pPr algn="just">
              <a:lnSpc>
                <a:spcPct val="150000"/>
              </a:lnSpc>
              <a:spcBef>
                <a:spcPts val="600"/>
              </a:spcBef>
            </a:pPr>
            <a:r>
              <a:rPr lang="ru-RU" sz="2000" dirty="0" smtClean="0">
                <a:latin typeface="Times New Roman" pitchFamily="18" charset="0"/>
                <a:cs typeface="Times New Roman" pitchFamily="18" charset="0"/>
              </a:rPr>
              <a:t>Площадь сечения материала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и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внешний и внутренний диаметры трубы соответственно.</a:t>
            </a:r>
          </a:p>
          <a:p>
            <a:pPr algn="just">
              <a:lnSpc>
                <a:spcPct val="150000"/>
              </a:lnSpc>
              <a:spcBef>
                <a:spcPts val="600"/>
              </a:spcBef>
            </a:pPr>
            <a:r>
              <a:rPr lang="ru-RU" sz="2000" dirty="0" smtClean="0">
                <a:latin typeface="Times New Roman" pitchFamily="18" charset="0"/>
                <a:cs typeface="Times New Roman" pitchFamily="18" charset="0"/>
              </a:rPr>
              <a:t>Объемный расход материала трубы составляет</a:t>
            </a:r>
            <a:endParaRPr lang="en-US"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ru-RU" sz="2000" i="1" dirty="0" smtClean="0">
                <a:latin typeface="Times New Roman" pitchFamily="18" charset="0"/>
                <a:cs typeface="Times New Roman" pitchFamily="18" charset="0"/>
              </a:rPr>
              <a:t>L/T</a:t>
            </a:r>
            <a:r>
              <a:rPr lang="ru-RU" sz="2000" dirty="0" smtClean="0">
                <a:latin typeface="Times New Roman" pitchFamily="18" charset="0"/>
                <a:cs typeface="Times New Roman" pitchFamily="18" charset="0"/>
              </a:rPr>
              <a:t> = 100 п.м/час – производительность завода. Для приведения параметров к системе СИ разделим объемный расход на количество секунд в часе:</a:t>
            </a:r>
            <a:endParaRPr lang="en-US" sz="2000" dirty="0" smtClean="0">
              <a:latin typeface="Times New Roman" pitchFamily="18" charset="0"/>
              <a:cs typeface="Times New Roman" pitchFamily="18" charset="0"/>
            </a:endParaRPr>
          </a:p>
          <a:p>
            <a:pPr indent="4930775" algn="just">
              <a:lnSpc>
                <a:spcPct val="150000"/>
              </a:lnSpc>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7266" name="Object 2"/>
          <p:cNvGraphicFramePr>
            <a:graphicFrameLocks noChangeAspect="1"/>
          </p:cNvGraphicFramePr>
          <p:nvPr/>
        </p:nvGraphicFramePr>
        <p:xfrm>
          <a:off x="3418507" y="2708275"/>
          <a:ext cx="2233613" cy="433388"/>
        </p:xfrm>
        <a:graphic>
          <a:graphicData uri="http://schemas.openxmlformats.org/presentationml/2006/ole">
            <mc:AlternateContent xmlns:mc="http://schemas.openxmlformats.org/markup-compatibility/2006">
              <mc:Choice xmlns:v="urn:schemas-microsoft-com:vml" Requires="v">
                <p:oleObj spid="_x0000_s267329" name="Equation" r:id="rId4" imgW="1181100" imgH="228600" progId="Equation.DSMT4">
                  <p:embed/>
                </p:oleObj>
              </mc:Choice>
              <mc:Fallback>
                <p:oleObj name="Equation" r:id="rId4" imgW="1181100" imgH="2286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507" y="2708275"/>
                        <a:ext cx="223361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7" name="Object 3"/>
          <p:cNvGraphicFramePr>
            <a:graphicFrameLocks noChangeAspect="1"/>
          </p:cNvGraphicFramePr>
          <p:nvPr/>
        </p:nvGraphicFramePr>
        <p:xfrm>
          <a:off x="3923928" y="4196042"/>
          <a:ext cx="1008112" cy="679380"/>
        </p:xfrm>
        <a:graphic>
          <a:graphicData uri="http://schemas.openxmlformats.org/presentationml/2006/ole">
            <mc:AlternateContent xmlns:mc="http://schemas.openxmlformats.org/markup-compatibility/2006">
              <mc:Choice xmlns:v="urn:schemas-microsoft-com:vml" Requires="v">
                <p:oleObj spid="_x0000_s267330" name="Equation" r:id="rId6" imgW="583947" imgH="393529" progId="Equation.DSMT4">
                  <p:embed/>
                </p:oleObj>
              </mc:Choice>
              <mc:Fallback>
                <p:oleObj name="Equation" r:id="rId6" imgW="583947" imgH="393529"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196042"/>
                        <a:ext cx="1008112" cy="679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8" name="Object 4"/>
          <p:cNvGraphicFramePr>
            <a:graphicFrameLocks noChangeAspect="1"/>
          </p:cNvGraphicFramePr>
          <p:nvPr/>
        </p:nvGraphicFramePr>
        <p:xfrm>
          <a:off x="3842629" y="6093296"/>
          <a:ext cx="1170711" cy="648072"/>
        </p:xfrm>
        <a:graphic>
          <a:graphicData uri="http://schemas.openxmlformats.org/presentationml/2006/ole">
            <mc:AlternateContent xmlns:mc="http://schemas.openxmlformats.org/markup-compatibility/2006">
              <mc:Choice xmlns:v="urn:schemas-microsoft-com:vml" Requires="v">
                <p:oleObj spid="_x0000_s267331" name="Equation" r:id="rId8" imgW="710891" imgH="393529" progId="Equation.DSMT4">
                  <p:embed/>
                </p:oleObj>
              </mc:Choice>
              <mc:Fallback>
                <p:oleObj name="Equation" r:id="rId8" imgW="710891" imgH="393529"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2629" y="6093296"/>
                        <a:ext cx="1170711"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709255"/>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Объем </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 = 1 п.м трубы составляет </a:t>
            </a:r>
            <a:r>
              <a:rPr lang="ru-RU" sz="2000" i="1" dirty="0" smtClean="0">
                <a:latin typeface="Times New Roman" pitchFamily="18" charset="0"/>
                <a:cs typeface="Times New Roman" pitchFamily="18" charset="0"/>
              </a:rPr>
              <a:t>V</a:t>
            </a:r>
            <a:r>
              <a:rPr lang="ru-RU" sz="2000"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 = </a:t>
            </a:r>
            <a:r>
              <a:rPr lang="ru-RU" sz="2000" i="1" dirty="0" smtClean="0">
                <a:latin typeface="Times New Roman" pitchFamily="18" charset="0"/>
                <a:cs typeface="Times New Roman" pitchFamily="18" charset="0"/>
              </a:rPr>
              <a:t>S·</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a:t>
            </a:r>
          </a:p>
          <a:p>
            <a:pPr algn="just">
              <a:lnSpc>
                <a:spcPct val="150000"/>
              </a:lnSpc>
              <a:spcAft>
                <a:spcPts val="600"/>
              </a:spcAft>
            </a:pPr>
            <a:r>
              <a:rPr lang="ru-RU" sz="2000" dirty="0" smtClean="0">
                <a:latin typeface="Times New Roman" pitchFamily="18" charset="0"/>
                <a:cs typeface="Times New Roman" pitchFamily="18" charset="0"/>
              </a:rPr>
              <a:t>Известно, что нити занимают 20% объема ткани, а значит и намотанного материала. Определим потребные объемные расходы компонентов:</a:t>
            </a: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Массовый расход ткани определяется объемным расходом материала и его плотностью</a:t>
            </a:r>
          </a:p>
          <a:p>
            <a:pPr algn="just">
              <a:lnSpc>
                <a:spcPct val="150000"/>
              </a:lnSpc>
            </a:pPr>
            <a:endParaRPr lang="ru-RU" sz="2000" dirty="0" smtClean="0">
              <a:latin typeface="Times New Roman" pitchFamily="18" charset="0"/>
              <a:cs typeface="Times New Roman" pitchFamily="18" charset="0"/>
            </a:endParaRPr>
          </a:p>
          <a:p>
            <a:pPr algn="just">
              <a:lnSpc>
                <a:spcPct val="150000"/>
              </a:lnSpc>
              <a:spcAft>
                <a:spcPts val="600"/>
              </a:spcAft>
            </a:pPr>
            <a:r>
              <a:rPr lang="ru-RU" sz="2000" dirty="0" smtClean="0">
                <a:latin typeface="Times New Roman" pitchFamily="18" charset="0"/>
                <a:cs typeface="Times New Roman" pitchFamily="18" charset="0"/>
              </a:rPr>
              <a:t>Массовые расходы смолы и отвердителя, соответственно:</a:t>
            </a:r>
          </a:p>
          <a:p>
            <a:pPr algn="just">
              <a:lnSpc>
                <a:spcPct val="150000"/>
              </a:lnSpc>
              <a:spcAft>
                <a:spcPts val="600"/>
              </a:spcAft>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8293" name="Object 5"/>
          <p:cNvGraphicFramePr>
            <a:graphicFrameLocks noChangeAspect="1"/>
          </p:cNvGraphicFramePr>
          <p:nvPr/>
        </p:nvGraphicFramePr>
        <p:xfrm>
          <a:off x="3491880" y="2060848"/>
          <a:ext cx="1628775" cy="412750"/>
        </p:xfrm>
        <a:graphic>
          <a:graphicData uri="http://schemas.openxmlformats.org/presentationml/2006/ole">
            <mc:AlternateContent xmlns:mc="http://schemas.openxmlformats.org/markup-compatibility/2006">
              <mc:Choice xmlns:v="urn:schemas-microsoft-com:vml" Requires="v">
                <p:oleObj spid="_x0000_s268419" name="Equation" r:id="rId4" imgW="901309" imgH="228501" progId="Equation.DSMT4">
                  <p:embed/>
                </p:oleObj>
              </mc:Choice>
              <mc:Fallback>
                <p:oleObj name="Equation" r:id="rId4" imgW="901309" imgH="228501" progId="Equation.DSMT4">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060848"/>
                        <a:ext cx="16287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4" name="Object 6"/>
          <p:cNvGraphicFramePr>
            <a:graphicFrameLocks noChangeAspect="1"/>
          </p:cNvGraphicFramePr>
          <p:nvPr/>
        </p:nvGraphicFramePr>
        <p:xfrm>
          <a:off x="3491880" y="2545110"/>
          <a:ext cx="2195082" cy="648072"/>
        </p:xfrm>
        <a:graphic>
          <a:graphicData uri="http://schemas.openxmlformats.org/presentationml/2006/ole">
            <mc:AlternateContent xmlns:mc="http://schemas.openxmlformats.org/markup-compatibility/2006">
              <mc:Choice xmlns:v="urn:schemas-microsoft-com:vml" Requires="v">
                <p:oleObj spid="_x0000_s268420" name="Equation" r:id="rId6" imgW="1333500" imgH="393700" progId="Equation.DSMT4">
                  <p:embed/>
                </p:oleObj>
              </mc:Choice>
              <mc:Fallback>
                <p:oleObj name="Equation" r:id="rId6" imgW="1333500" imgH="393700" progId="Equation.DSMT4">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545110"/>
                        <a:ext cx="219508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5" name="Object 7"/>
          <p:cNvGraphicFramePr>
            <a:graphicFrameLocks noChangeAspect="1"/>
          </p:cNvGraphicFramePr>
          <p:nvPr/>
        </p:nvGraphicFramePr>
        <p:xfrm>
          <a:off x="3355139" y="3140968"/>
          <a:ext cx="2440997" cy="700286"/>
        </p:xfrm>
        <a:graphic>
          <a:graphicData uri="http://schemas.openxmlformats.org/presentationml/2006/ole">
            <mc:AlternateContent xmlns:mc="http://schemas.openxmlformats.org/markup-compatibility/2006">
              <mc:Choice xmlns:v="urn:schemas-microsoft-com:vml" Requires="v">
                <p:oleObj spid="_x0000_s268421" name="Equation" r:id="rId8" imgW="1548728" imgH="444307" progId="Equation.DSMT4">
                  <p:embed/>
                </p:oleObj>
              </mc:Choice>
              <mc:Fallback>
                <p:oleObj name="Equation" r:id="rId8" imgW="1548728" imgH="444307" progId="Equation.DSMT4">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5139" y="3140968"/>
                        <a:ext cx="2440997" cy="700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6" name="Object 8"/>
          <p:cNvGraphicFramePr>
            <a:graphicFrameLocks noChangeAspect="1"/>
          </p:cNvGraphicFramePr>
          <p:nvPr/>
        </p:nvGraphicFramePr>
        <p:xfrm>
          <a:off x="3563888" y="4648635"/>
          <a:ext cx="1944216" cy="364541"/>
        </p:xfrm>
        <a:graphic>
          <a:graphicData uri="http://schemas.openxmlformats.org/presentationml/2006/ole">
            <mc:AlternateContent xmlns:mc="http://schemas.openxmlformats.org/markup-compatibility/2006">
              <mc:Choice xmlns:v="urn:schemas-microsoft-com:vml" Requires="v">
                <p:oleObj spid="_x0000_s268422" name="Equation" r:id="rId10" imgW="1219200" imgH="228600" progId="Equation.DSMT4">
                  <p:embed/>
                </p:oleObj>
              </mc:Choice>
              <mc:Fallback>
                <p:oleObj name="Equation" r:id="rId10" imgW="1219200" imgH="228600" progId="Equation.DSMT4">
                  <p:embed/>
                  <p:pic>
                    <p:nvPicPr>
                      <p:cNvPr id="0"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3888" y="4648635"/>
                        <a:ext cx="1944216" cy="364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7" name="Object 9"/>
          <p:cNvGraphicFramePr>
            <a:graphicFrameLocks noChangeAspect="1"/>
          </p:cNvGraphicFramePr>
          <p:nvPr/>
        </p:nvGraphicFramePr>
        <p:xfrm>
          <a:off x="3419549" y="5660033"/>
          <a:ext cx="2305050" cy="400050"/>
        </p:xfrm>
        <a:graphic>
          <a:graphicData uri="http://schemas.openxmlformats.org/presentationml/2006/ole">
            <mc:AlternateContent xmlns:mc="http://schemas.openxmlformats.org/markup-compatibility/2006">
              <mc:Choice xmlns:v="urn:schemas-microsoft-com:vml" Requires="v">
                <p:oleObj spid="_x0000_s268423" name="Equation" r:id="rId12" imgW="1320800" imgH="228600" progId="Equation.DSMT4">
                  <p:embed/>
                </p:oleObj>
              </mc:Choice>
              <mc:Fallback>
                <p:oleObj name="Equation" r:id="rId12" imgW="1320800" imgH="228600" progId="Equation.DSMT4">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9549" y="5660033"/>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8" name="Object 10"/>
          <p:cNvGraphicFramePr>
            <a:graphicFrameLocks noChangeAspect="1"/>
          </p:cNvGraphicFramePr>
          <p:nvPr/>
        </p:nvGraphicFramePr>
        <p:xfrm>
          <a:off x="3779912" y="6309320"/>
          <a:ext cx="1584325" cy="379413"/>
        </p:xfrm>
        <a:graphic>
          <a:graphicData uri="http://schemas.openxmlformats.org/presentationml/2006/ole">
            <mc:AlternateContent xmlns:mc="http://schemas.openxmlformats.org/markup-compatibility/2006">
              <mc:Choice xmlns:v="urn:schemas-microsoft-com:vml" Requires="v">
                <p:oleObj spid="_x0000_s268424" name="Equation" r:id="rId14" imgW="952087" imgH="228501" progId="Equation.DSMT4">
                  <p:embed/>
                </p:oleObj>
              </mc:Choice>
              <mc:Fallback>
                <p:oleObj name="Equation" r:id="rId14" imgW="952087" imgH="228501" progId="Equation.DSMT4">
                  <p:embed/>
                  <p:pic>
                    <p:nvPicPr>
                      <p:cNvPr id="0" name="Picture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9912" y="6309320"/>
                        <a:ext cx="15843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80728"/>
            <a:ext cx="8784976" cy="2631490"/>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Здесь (</a:t>
            </a:r>
            <a:r>
              <a:rPr lang="ru-RU" sz="2000" i="1" dirty="0" smtClean="0">
                <a:latin typeface="Times New Roman" pitchFamily="18" charset="0"/>
                <a:cs typeface="Times New Roman" pitchFamily="18" charset="0"/>
              </a:rPr>
              <a:t>D </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)/2 – толщина одной стенки, </a:t>
            </a:r>
            <a:r>
              <a:rPr lang="ru-RU" sz="2000" i="1" dirty="0" err="1" smtClean="0">
                <a:latin typeface="Times New Roman" pitchFamily="18" charset="0"/>
                <a:cs typeface="Times New Roman" pitchFamily="18" charset="0"/>
              </a:rPr>
              <a:t>h</a:t>
            </a:r>
            <a:r>
              <a:rPr lang="ru-RU" sz="2000" dirty="0" smtClean="0">
                <a:latin typeface="Times New Roman" pitchFamily="18" charset="0"/>
                <a:cs typeface="Times New Roman" pitchFamily="18" charset="0"/>
              </a:rPr>
              <a:t> – толщина слоя ткани.</a:t>
            </a:r>
          </a:p>
          <a:p>
            <a:pPr algn="just">
              <a:lnSpc>
                <a:spcPct val="150000"/>
              </a:lnSpc>
              <a:spcBef>
                <a:spcPts val="600"/>
              </a:spcBef>
            </a:pPr>
            <a:r>
              <a:rPr lang="ru-RU" sz="2000" dirty="0" smtClean="0">
                <a:latin typeface="Times New Roman" pitchFamily="18" charset="0"/>
                <a:cs typeface="Times New Roman" pitchFamily="18" charset="0"/>
              </a:rPr>
              <a:t>Приняв средний диаметр трубы за диаметр намотки, определим длину ткани для намотки полной толщины: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9320" name="Object 8"/>
          <p:cNvGraphicFramePr>
            <a:graphicFrameLocks noChangeAspect="1"/>
          </p:cNvGraphicFramePr>
          <p:nvPr/>
        </p:nvGraphicFramePr>
        <p:xfrm>
          <a:off x="3715568" y="1471449"/>
          <a:ext cx="1152128" cy="661407"/>
        </p:xfrm>
        <a:graphic>
          <a:graphicData uri="http://schemas.openxmlformats.org/presentationml/2006/ole">
            <mc:AlternateContent xmlns:mc="http://schemas.openxmlformats.org/markup-compatibility/2006">
              <mc:Choice xmlns:v="urn:schemas-microsoft-com:vml" Requires="v">
                <p:oleObj spid="_x0000_s269404" name="Equation" r:id="rId4" imgW="685800" imgH="393700" progId="Equation.DSMT4">
                  <p:embed/>
                </p:oleObj>
              </mc:Choice>
              <mc:Fallback>
                <p:oleObj name="Equation" r:id="rId4" imgW="685800" imgH="3937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5568" y="1471449"/>
                        <a:ext cx="1152128" cy="661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1" name="Object 9"/>
          <p:cNvGraphicFramePr>
            <a:graphicFrameLocks noChangeAspect="1"/>
          </p:cNvGraphicFramePr>
          <p:nvPr/>
        </p:nvGraphicFramePr>
        <p:xfrm>
          <a:off x="3607556" y="3645024"/>
          <a:ext cx="1368153" cy="397206"/>
        </p:xfrm>
        <a:graphic>
          <a:graphicData uri="http://schemas.openxmlformats.org/presentationml/2006/ole">
            <mc:AlternateContent xmlns:mc="http://schemas.openxmlformats.org/markup-compatibility/2006">
              <mc:Choice xmlns:v="urn:schemas-microsoft-com:vml" Requires="v">
                <p:oleObj spid="_x0000_s269405" name="Equation" r:id="rId6" imgW="787400" imgH="228600" progId="Equation.DSMT4">
                  <p:embed/>
                </p:oleObj>
              </mc:Choice>
              <mc:Fallback>
                <p:oleObj name="Equation" r:id="rId6" imgW="787400" imgH="2286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556" y="3645024"/>
                        <a:ext cx="1368153" cy="397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179512" y="4005064"/>
            <a:ext cx="8784976" cy="1631216"/>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Площадь отверстий выражается из формулы для расхода жидкости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Отсюда диаметр:</a:t>
            </a:r>
          </a:p>
        </p:txBody>
      </p:sp>
      <p:graphicFrame>
        <p:nvGraphicFramePr>
          <p:cNvPr id="269322" name="Object 10"/>
          <p:cNvGraphicFramePr>
            <a:graphicFrameLocks noChangeAspect="1"/>
          </p:cNvGraphicFramePr>
          <p:nvPr/>
        </p:nvGraphicFramePr>
        <p:xfrm>
          <a:off x="3347864" y="4581128"/>
          <a:ext cx="1887537" cy="620712"/>
        </p:xfrm>
        <a:graphic>
          <a:graphicData uri="http://schemas.openxmlformats.org/presentationml/2006/ole">
            <mc:AlternateContent xmlns:mc="http://schemas.openxmlformats.org/markup-compatibility/2006">
              <mc:Choice xmlns:v="urn:schemas-microsoft-com:vml" Requires="v">
                <p:oleObj spid="_x0000_s269406" name="Equation" r:id="rId8" imgW="1435100" imgH="469900" progId="Equation.DSMT4">
                  <p:embed/>
                </p:oleObj>
              </mc:Choice>
              <mc:Fallback>
                <p:oleObj name="Equation" r:id="rId8" imgW="1435100" imgH="46990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4581128"/>
                        <a:ext cx="1887537"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3" name="Object 11"/>
          <p:cNvGraphicFramePr>
            <a:graphicFrameLocks noChangeAspect="1"/>
          </p:cNvGraphicFramePr>
          <p:nvPr/>
        </p:nvGraphicFramePr>
        <p:xfrm>
          <a:off x="3462163" y="5589190"/>
          <a:ext cx="1658938" cy="692150"/>
        </p:xfrm>
        <a:graphic>
          <a:graphicData uri="http://schemas.openxmlformats.org/presentationml/2006/ole">
            <mc:AlternateContent xmlns:mc="http://schemas.openxmlformats.org/markup-compatibility/2006">
              <mc:Choice xmlns:v="urn:schemas-microsoft-com:vml" Requires="v">
                <p:oleObj spid="_x0000_s269407" name="Equation" r:id="rId10" imgW="1219200" imgH="508000" progId="Equation.DSMT4">
                  <p:embed/>
                </p:oleObj>
              </mc:Choice>
              <mc:Fallback>
                <p:oleObj name="Equation" r:id="rId10" imgW="1219200" imgH="50800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2163" y="5589190"/>
                        <a:ext cx="165893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4324261"/>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Проведение расчетов:</a:t>
            </a:r>
          </a:p>
          <a:p>
            <a:pPr marL="457200" indent="-457200" algn="just">
              <a:lnSpc>
                <a:spcPct val="150000"/>
              </a:lnSpc>
              <a:spcBef>
                <a:spcPts val="600"/>
              </a:spcBef>
              <a:buAutoNum type="arabicParenR"/>
            </a:pPr>
            <a:r>
              <a:rPr lang="ru-RU" sz="2000" dirty="0" smtClean="0">
                <a:latin typeface="Times New Roman" pitchFamily="18" charset="0"/>
                <a:cs typeface="Times New Roman" pitchFamily="18" charset="0"/>
              </a:rPr>
              <a:t>Расход ткани</a:t>
            </a: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7610475" algn="just">
              <a:lnSpc>
                <a:spcPct val="150000"/>
              </a:lnSpc>
              <a:spcBef>
                <a:spcPts val="600"/>
              </a:spcBef>
            </a:pPr>
            <a:r>
              <a:rPr lang="ru-RU" sz="2000" dirty="0" smtClean="0">
                <a:latin typeface="Times New Roman" pitchFamily="18" charset="0"/>
                <a:cs typeface="Times New Roman" pitchFamily="18" charset="0"/>
              </a:rPr>
              <a:t>кг/с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46" name="Object 10"/>
          <p:cNvGraphicFramePr>
            <a:graphicFrameLocks noChangeAspect="1"/>
          </p:cNvGraphicFramePr>
          <p:nvPr/>
        </p:nvGraphicFramePr>
        <p:xfrm>
          <a:off x="3359150" y="1773238"/>
          <a:ext cx="2025650" cy="365125"/>
        </p:xfrm>
        <a:graphic>
          <a:graphicData uri="http://schemas.openxmlformats.org/presentationml/2006/ole">
            <mc:AlternateContent xmlns:mc="http://schemas.openxmlformats.org/markup-compatibility/2006">
              <mc:Choice xmlns:v="urn:schemas-microsoft-com:vml" Requires="v">
                <p:oleObj spid="_x0000_s270494" name="Equation" r:id="rId4" imgW="1270000" imgH="228600" progId="Equation.DSMT4">
                  <p:embed/>
                </p:oleObj>
              </mc:Choice>
              <mc:Fallback>
                <p:oleObj name="Equation" r:id="rId4" imgW="1270000" imgH="228600"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773238"/>
                        <a:ext cx="20256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7" name="Object 11"/>
          <p:cNvGraphicFramePr>
            <a:graphicFrameLocks noChangeAspect="1"/>
          </p:cNvGraphicFramePr>
          <p:nvPr/>
        </p:nvGraphicFramePr>
        <p:xfrm>
          <a:off x="3556318" y="2245118"/>
          <a:ext cx="1628775" cy="412750"/>
        </p:xfrm>
        <a:graphic>
          <a:graphicData uri="http://schemas.openxmlformats.org/presentationml/2006/ole">
            <mc:AlternateContent xmlns:mc="http://schemas.openxmlformats.org/markup-compatibility/2006">
              <mc:Choice xmlns:v="urn:schemas-microsoft-com:vml" Requires="v">
                <p:oleObj spid="_x0000_s270495" name="Equation" r:id="rId6" imgW="901309" imgH="228501" progId="Equation.DSMT4">
                  <p:embed/>
                </p:oleObj>
              </mc:Choice>
              <mc:Fallback>
                <p:oleObj name="Equation" r:id="rId6" imgW="901309" imgH="228501"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6318" y="2245118"/>
                        <a:ext cx="16287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8" name="Object 12"/>
          <p:cNvGraphicFramePr>
            <a:graphicFrameLocks noChangeAspect="1"/>
          </p:cNvGraphicFramePr>
          <p:nvPr/>
        </p:nvGraphicFramePr>
        <p:xfrm>
          <a:off x="3785712" y="2765045"/>
          <a:ext cx="1169987" cy="649288"/>
        </p:xfrm>
        <a:graphic>
          <a:graphicData uri="http://schemas.openxmlformats.org/presentationml/2006/ole">
            <mc:AlternateContent xmlns:mc="http://schemas.openxmlformats.org/markup-compatibility/2006">
              <mc:Choice xmlns:v="urn:schemas-microsoft-com:vml" Requires="v">
                <p:oleObj spid="_x0000_s270496" name="Equation" r:id="rId8" imgW="710891" imgH="393529" progId="Equation.DSMT4">
                  <p:embed/>
                </p:oleObj>
              </mc:Choice>
              <mc:Fallback>
                <p:oleObj name="Equation" r:id="rId8" imgW="710891" imgH="393529" progId="Equation.DSMT4">
                  <p:embed/>
                  <p:pic>
                    <p:nvPicPr>
                      <p:cNvPr id="0"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5712" y="2765045"/>
                        <a:ext cx="1169987"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9" name="Object 13"/>
          <p:cNvGraphicFramePr>
            <a:graphicFrameLocks noChangeAspect="1"/>
          </p:cNvGraphicFramePr>
          <p:nvPr/>
        </p:nvGraphicFramePr>
        <p:xfrm>
          <a:off x="3468822" y="3539868"/>
          <a:ext cx="1803767" cy="718060"/>
        </p:xfrm>
        <a:graphic>
          <a:graphicData uri="http://schemas.openxmlformats.org/presentationml/2006/ole">
            <mc:AlternateContent xmlns:mc="http://schemas.openxmlformats.org/markup-compatibility/2006">
              <mc:Choice xmlns:v="urn:schemas-microsoft-com:vml" Requires="v">
                <p:oleObj spid="_x0000_s270497" name="Equation" r:id="rId10" imgW="1054100" imgH="419100" progId="Equation.DSMT4">
                  <p:embed/>
                </p:oleObj>
              </mc:Choice>
              <mc:Fallback>
                <p:oleObj name="Equation" r:id="rId10" imgW="1054100" imgH="419100" progId="Equation.DSMT4">
                  <p:embed/>
                  <p:pic>
                    <p:nvPicPr>
                      <p:cNvPr id="0"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8822" y="3539868"/>
                        <a:ext cx="1803767" cy="71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50" name="Object 14"/>
          <p:cNvGraphicFramePr>
            <a:graphicFrameLocks noChangeAspect="1"/>
          </p:cNvGraphicFramePr>
          <p:nvPr/>
        </p:nvGraphicFramePr>
        <p:xfrm>
          <a:off x="467544" y="4365104"/>
          <a:ext cx="7806322" cy="648072"/>
        </p:xfrm>
        <a:graphic>
          <a:graphicData uri="http://schemas.openxmlformats.org/presentationml/2006/ole">
            <mc:AlternateContent xmlns:mc="http://schemas.openxmlformats.org/markup-compatibility/2006">
              <mc:Choice xmlns:v="urn:schemas-microsoft-com:vml" Requires="v">
                <p:oleObj spid="_x0000_s270498" name="Equation" r:id="rId12" imgW="5092700" imgH="419100" progId="Equation.DSMT4">
                  <p:embed/>
                </p:oleObj>
              </mc:Choice>
              <mc:Fallback>
                <p:oleObj name="Equation" r:id="rId12" imgW="5092700" imgH="419100" progId="Equation.DSMT4">
                  <p:embed/>
                  <p:pic>
                    <p:nvPicPr>
                      <p:cNvPr id="0"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544" y="4365104"/>
                        <a:ext cx="780632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2" name="Object 16"/>
          <p:cNvGraphicFramePr>
            <a:graphicFrameLocks noChangeAspect="1"/>
          </p:cNvGraphicFramePr>
          <p:nvPr/>
        </p:nvGraphicFramePr>
        <p:xfrm>
          <a:off x="3273743" y="5877272"/>
          <a:ext cx="2193925" cy="647700"/>
        </p:xfrm>
        <a:graphic>
          <a:graphicData uri="http://schemas.openxmlformats.org/presentationml/2006/ole">
            <mc:AlternateContent xmlns:mc="http://schemas.openxmlformats.org/markup-compatibility/2006">
              <mc:Choice xmlns:v="urn:schemas-microsoft-com:vml" Requires="v">
                <p:oleObj spid="_x0000_s270499" name="Equation" r:id="rId14" imgW="1333500" imgH="393700" progId="Equation.DSMT4">
                  <p:embed/>
                </p:oleObj>
              </mc:Choice>
              <mc:Fallback>
                <p:oleObj name="Equation" r:id="rId14" imgW="1333500" imgH="393700" progId="Equation.DSMT4">
                  <p:embed/>
                  <p:pic>
                    <p:nvPicPr>
                      <p:cNvPr id="0" name="Picture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3743" y="5877272"/>
                        <a:ext cx="21939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3" name="Object 17"/>
          <p:cNvGraphicFramePr>
            <a:graphicFrameLocks noChangeAspect="1"/>
          </p:cNvGraphicFramePr>
          <p:nvPr/>
        </p:nvGraphicFramePr>
        <p:xfrm>
          <a:off x="3218180" y="5333206"/>
          <a:ext cx="2305050" cy="400050"/>
        </p:xfrm>
        <a:graphic>
          <a:graphicData uri="http://schemas.openxmlformats.org/presentationml/2006/ole">
            <mc:AlternateContent xmlns:mc="http://schemas.openxmlformats.org/markup-compatibility/2006">
              <mc:Choice xmlns:v="urn:schemas-microsoft-com:vml" Requires="v">
                <p:oleObj spid="_x0000_s270500" name="Equation" r:id="rId16" imgW="1320800" imgH="228600" progId="Equation.DSMT4">
                  <p:embed/>
                </p:oleObj>
              </mc:Choice>
              <mc:Fallback>
                <p:oleObj name="Equation" r:id="rId16" imgW="1320800" imgH="228600" progId="Equation.DSMT4">
                  <p:embed/>
                  <p:pic>
                    <p:nvPicPr>
                      <p:cNvPr id="0"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8180" y="5333206"/>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Основные 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836712"/>
            <a:ext cx="8784976" cy="5555367"/>
          </a:xfrm>
          <a:prstGeom prst="rect">
            <a:avLst/>
          </a:prstGeom>
          <a:noFill/>
        </p:spPr>
        <p:txBody>
          <a:bodyPr wrap="square" rtlCol="0">
            <a:spAutoFit/>
          </a:bodyPr>
          <a:lstStyle/>
          <a:p>
            <a:pPr marL="457200" indent="-457200" algn="just">
              <a:spcBef>
                <a:spcPts val="600"/>
              </a:spcBef>
              <a:buFontTx/>
              <a:buAutoNum type="arabicPeriod"/>
            </a:pPr>
            <a:r>
              <a:rPr lang="ru-RU" altLang="ru-RU" sz="2000" b="1" dirty="0" smtClean="0">
                <a:latin typeface="Times New Roman" pitchFamily="18" charset="0"/>
                <a:cs typeface="Times New Roman" pitchFamily="18" charset="0"/>
              </a:rPr>
              <a:t>Выделение основных физических процессов, их последовательности и причинно-следственных связей. </a:t>
            </a:r>
            <a:r>
              <a:rPr lang="ru-RU" altLang="ru-RU" sz="2000" dirty="0" smtClean="0">
                <a:latin typeface="Times New Roman" pitchFamily="18" charset="0"/>
                <a:cs typeface="Times New Roman" pitchFamily="18" charset="0"/>
              </a:rPr>
              <a:t>Данный пункт подразумевает оценку текстового и графического описания физических процессов. </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Правильная формализация физических процессов, запись основных зависимостей (формул), описывающих физические процессы или состояния элементов системы.</a:t>
            </a:r>
            <a:r>
              <a:rPr lang="ru-RU" altLang="ru-RU" sz="2000" dirty="0" smtClean="0">
                <a:latin typeface="Times New Roman" pitchFamily="18" charset="0"/>
                <a:cs typeface="Times New Roman" pitchFamily="18" charset="0"/>
              </a:rPr>
              <a:t> В качестве исходных формул необходимо использовать законы и определения физических величин, общие известные уравнения процессов и состояний.</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Составление системы уравнений, алгоритма расчета, математической модели. </a:t>
            </a:r>
            <a:r>
              <a:rPr lang="ru-RU" altLang="ru-RU" sz="2000" dirty="0" smtClean="0">
                <a:latin typeface="Times New Roman" pitchFamily="18" charset="0"/>
                <a:cs typeface="Times New Roman" pitchFamily="18" charset="0"/>
              </a:rPr>
              <a:t>Здесь корректная запись системы является приоритетной относительно упрощения и приведения к удобному виду. Оценивается умение комбинировать и преобразовывать выражения, с целью получения нужных данных.</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Проведение расчетов, получение и представление результата. </a:t>
            </a:r>
            <a:r>
              <a:rPr lang="ru-RU" altLang="ru-RU" sz="2000" dirty="0" smtClean="0">
                <a:latin typeface="Times New Roman" pitchFamily="18" charset="0"/>
                <a:cs typeface="Times New Roman" pitchFamily="18" charset="0"/>
              </a:rPr>
              <a:t>Оценивание каждого вопроса задачи производится отдельно с весовым коэффициентом, равным (1/[количество вопросов]), а также добавляется бонусный балл за качество оформления или представления ответа.</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401479"/>
          </a:xfrm>
          <a:prstGeom prst="rect">
            <a:avLst/>
          </a:prstGeom>
          <a:noFill/>
        </p:spPr>
        <p:txBody>
          <a:bodyPr wrap="square" rtlCol="0">
            <a:spAutoFit/>
          </a:bodyPr>
          <a:lstStyle/>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marL="457200" indent="6802438" algn="just">
              <a:lnSpc>
                <a:spcPct val="150000"/>
              </a:lnSpc>
              <a:spcBef>
                <a:spcPts val="600"/>
              </a:spcBef>
            </a:pPr>
            <a:r>
              <a:rPr lang="ru-RU" sz="2000" dirty="0" smtClean="0">
                <a:latin typeface="Times New Roman" pitchFamily="18" charset="0"/>
                <a:cs typeface="Times New Roman" pitchFamily="18" charset="0"/>
              </a:rPr>
              <a:t>кг/с</a:t>
            </a:r>
          </a:p>
          <a:p>
            <a:pPr algn="just">
              <a:lnSpc>
                <a:spcPct val="150000"/>
              </a:lnSpc>
              <a:spcBef>
                <a:spcPts val="600"/>
              </a:spcBef>
            </a:pPr>
            <a:r>
              <a:rPr lang="ru-RU" sz="2000" dirty="0" smtClean="0">
                <a:latin typeface="Times New Roman" pitchFamily="18" charset="0"/>
                <a:cs typeface="Times New Roman" pitchFamily="18" charset="0"/>
              </a:rPr>
              <a:t>Аналогично</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Расход ткани на полную толщину трубы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смолы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69" name="Object 9"/>
          <p:cNvGraphicFramePr>
            <a:graphicFrameLocks noChangeAspect="1"/>
          </p:cNvGraphicFramePr>
          <p:nvPr/>
        </p:nvGraphicFramePr>
        <p:xfrm>
          <a:off x="2730396" y="980728"/>
          <a:ext cx="3740052" cy="599135"/>
        </p:xfrm>
        <a:graphic>
          <a:graphicData uri="http://schemas.openxmlformats.org/presentationml/2006/ole">
            <mc:AlternateContent xmlns:mc="http://schemas.openxmlformats.org/markup-compatibility/2006">
              <mc:Choice xmlns:v="urn:schemas-microsoft-com:vml" Requires="v">
                <p:oleObj spid="_x0000_s272512" name="Equation" r:id="rId4" imgW="2616200" imgH="419100" progId="Equation.DSMT4">
                  <p:embed/>
                </p:oleObj>
              </mc:Choice>
              <mc:Fallback>
                <p:oleObj name="Equation" r:id="rId4" imgW="2616200" imgH="419100" progId="Equation.DSMT4">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396" y="980728"/>
                        <a:ext cx="3740052" cy="599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0" name="Object 10"/>
          <p:cNvGraphicFramePr>
            <a:graphicFrameLocks noChangeAspect="1"/>
          </p:cNvGraphicFramePr>
          <p:nvPr/>
        </p:nvGraphicFramePr>
        <p:xfrm>
          <a:off x="1748524" y="1651872"/>
          <a:ext cx="5703796" cy="647874"/>
        </p:xfrm>
        <a:graphic>
          <a:graphicData uri="http://schemas.openxmlformats.org/presentationml/2006/ole">
            <mc:AlternateContent xmlns:mc="http://schemas.openxmlformats.org/markup-compatibility/2006">
              <mc:Choice xmlns:v="urn:schemas-microsoft-com:vml" Requires="v">
                <p:oleObj spid="_x0000_s272513" name="Equation" r:id="rId6" imgW="3683000" imgH="419100" progId="Equation.DSMT4">
                  <p:embed/>
                </p:oleObj>
              </mc:Choice>
              <mc:Fallback>
                <p:oleObj name="Equation" r:id="rId6" imgW="3683000" imgH="419100" progId="Equation.DSMT4">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8524" y="1651872"/>
                        <a:ext cx="5703796" cy="647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1" name="Object 11"/>
          <p:cNvGraphicFramePr>
            <a:graphicFrameLocks noChangeAspect="1"/>
          </p:cNvGraphicFramePr>
          <p:nvPr/>
        </p:nvGraphicFramePr>
        <p:xfrm>
          <a:off x="3816153" y="2852936"/>
          <a:ext cx="1568538" cy="352921"/>
        </p:xfrm>
        <a:graphic>
          <a:graphicData uri="http://schemas.openxmlformats.org/presentationml/2006/ole">
            <mc:AlternateContent xmlns:mc="http://schemas.openxmlformats.org/markup-compatibility/2006">
              <mc:Choice xmlns:v="urn:schemas-microsoft-com:vml" Requires="v">
                <p:oleObj spid="_x0000_s272514" name="Equation" r:id="rId8" imgW="1016000" imgH="228600" progId="Equation.DSMT4">
                  <p:embed/>
                </p:oleObj>
              </mc:Choice>
              <mc:Fallback>
                <p:oleObj name="Equation" r:id="rId8" imgW="1016000" imgH="228600" progId="Equation.DSMT4">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6153" y="2852936"/>
                        <a:ext cx="1568538" cy="352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2" name="Object 12"/>
          <p:cNvGraphicFramePr>
            <a:graphicFrameLocks noChangeAspect="1"/>
          </p:cNvGraphicFramePr>
          <p:nvPr/>
        </p:nvGraphicFramePr>
        <p:xfrm>
          <a:off x="2649034" y="3789040"/>
          <a:ext cx="3902777" cy="537716"/>
        </p:xfrm>
        <a:graphic>
          <a:graphicData uri="http://schemas.openxmlformats.org/presentationml/2006/ole">
            <mc:AlternateContent xmlns:mc="http://schemas.openxmlformats.org/markup-compatibility/2006">
              <mc:Choice xmlns:v="urn:schemas-microsoft-com:vml" Requires="v">
                <p:oleObj spid="_x0000_s272515" name="Equation" r:id="rId10" imgW="2857500" imgH="393700" progId="Equation.DSMT4">
                  <p:embed/>
                </p:oleObj>
              </mc:Choice>
              <mc:Fallback>
                <p:oleObj name="Equation" r:id="rId10" imgW="2857500" imgH="393700" progId="Equation.DSMT4">
                  <p:embed/>
                  <p:pic>
                    <p:nvPicPr>
                      <p:cNvPr id="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034" y="3789040"/>
                        <a:ext cx="3902777" cy="537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3" name="Object 13"/>
          <p:cNvGraphicFramePr>
            <a:graphicFrameLocks noChangeAspect="1"/>
          </p:cNvGraphicFramePr>
          <p:nvPr/>
        </p:nvGraphicFramePr>
        <p:xfrm>
          <a:off x="2852491" y="5013176"/>
          <a:ext cx="3495862" cy="372616"/>
        </p:xfrm>
        <a:graphic>
          <a:graphicData uri="http://schemas.openxmlformats.org/presentationml/2006/ole">
            <mc:AlternateContent xmlns:mc="http://schemas.openxmlformats.org/markup-compatibility/2006">
              <mc:Choice xmlns:v="urn:schemas-microsoft-com:vml" Requires="v">
                <p:oleObj spid="_x0000_s272516" name="Equation" r:id="rId12" imgW="2146300" imgH="228600" progId="Equation.DSMT4">
                  <p:embed/>
                </p:oleObj>
              </mc:Choice>
              <mc:Fallback>
                <p:oleObj name="Equation" r:id="rId12" imgW="2146300" imgH="228600" progId="Equation.DSMT4">
                  <p:embed/>
                  <p:pic>
                    <p:nvPicPr>
                      <p:cNvPr id="0"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491" y="5013176"/>
                        <a:ext cx="3495862"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4" name="Object 14"/>
          <p:cNvGraphicFramePr>
            <a:graphicFrameLocks noChangeAspect="1"/>
          </p:cNvGraphicFramePr>
          <p:nvPr/>
        </p:nvGraphicFramePr>
        <p:xfrm>
          <a:off x="2225419" y="6021288"/>
          <a:ext cx="4750006" cy="648841"/>
        </p:xfrm>
        <a:graphic>
          <a:graphicData uri="http://schemas.openxmlformats.org/presentationml/2006/ole">
            <mc:AlternateContent xmlns:mc="http://schemas.openxmlformats.org/markup-compatibility/2006">
              <mc:Choice xmlns:v="urn:schemas-microsoft-com:vml" Requires="v">
                <p:oleObj spid="_x0000_s272517" name="Equation" r:id="rId14" imgW="3721100" imgH="508000" progId="Equation.DSMT4">
                  <p:embed/>
                </p:oleObj>
              </mc:Choice>
              <mc:Fallback>
                <p:oleObj name="Equation" r:id="rId14" imgW="3721100" imgH="508000" progId="Equation.DSMT4">
                  <p:embed/>
                  <p:pic>
                    <p:nvPicPr>
                      <p:cNvPr id="0" name="Picture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5419" y="6021288"/>
                        <a:ext cx="4750006" cy="648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578619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отвердителя, соответственно:</a:t>
            </a:r>
          </a:p>
          <a:p>
            <a:pPr indent="5019675" algn="just">
              <a:lnSpc>
                <a:spcPct val="150000"/>
              </a:lnSpc>
              <a:spcBef>
                <a:spcPts val="600"/>
              </a:spcBef>
            </a:pPr>
            <a:r>
              <a:rPr lang="ru-RU" sz="2000" dirty="0" smtClean="0">
                <a:latin typeface="Times New Roman" pitchFamily="18" charset="0"/>
                <a:cs typeface="Times New Roman" pitchFamily="18" charset="0"/>
              </a:rPr>
              <a:t> м.</a:t>
            </a:r>
          </a:p>
          <a:p>
            <a:pPr algn="just">
              <a:lnSpc>
                <a:spcPct val="150000"/>
              </a:lnSpc>
              <a:spcBef>
                <a:spcPts val="600"/>
              </a:spcBef>
            </a:pPr>
            <a:r>
              <a:rPr lang="ru-RU" sz="2000" dirty="0" smtClean="0">
                <a:latin typeface="Times New Roman" pitchFamily="18" charset="0"/>
                <a:cs typeface="Times New Roman" pitchFamily="18" charset="0"/>
              </a:rPr>
              <a:t>Масса 1 метра трубы складывается из массы стеклянной ткани и массы связующего.</a:t>
            </a:r>
          </a:p>
          <a:p>
            <a:pPr algn="just">
              <a:lnSpc>
                <a:spcPct val="150000"/>
              </a:lnSpc>
              <a:spcBef>
                <a:spcPts val="600"/>
              </a:spcBef>
            </a:pPr>
            <a:r>
              <a:rPr lang="ru-RU" sz="2000" dirty="0" smtClean="0">
                <a:latin typeface="Times New Roman" pitchFamily="18" charset="0"/>
                <a:cs typeface="Times New Roman" pitchFamily="18" charset="0"/>
              </a:rPr>
              <a:t>Масса ткани для 1 п.м.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Масса связующего (так как плотность компонентов одинакова – рассматриваем его как один материал с плотностью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a:t>
            </a:r>
          </a:p>
          <a:p>
            <a:pPr algn="just">
              <a:lnSpc>
                <a:spcPct val="150000"/>
              </a:lnSpc>
              <a:spcBef>
                <a:spcPts val="600"/>
              </a:spcBef>
            </a:pPr>
            <a:r>
              <a:rPr lang="ru-RU" sz="2000" dirty="0" smtClean="0">
                <a:latin typeface="Times New Roman" pitchFamily="18" charset="0"/>
                <a:cs typeface="Times New Roman" pitchFamily="18" charset="0"/>
              </a:rPr>
              <a:t>Итого, полная масса 1 п.м. трубы составляет 0,917 кг.</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6" name="Object 16"/>
          <p:cNvGraphicFramePr>
            <a:graphicFrameLocks noChangeAspect="1"/>
          </p:cNvGraphicFramePr>
          <p:nvPr/>
        </p:nvGraphicFramePr>
        <p:xfrm>
          <a:off x="3851920" y="1268760"/>
          <a:ext cx="1440160" cy="368041"/>
        </p:xfrm>
        <a:graphic>
          <a:graphicData uri="http://schemas.openxmlformats.org/presentationml/2006/ole">
            <mc:AlternateContent xmlns:mc="http://schemas.openxmlformats.org/markup-compatibility/2006">
              <mc:Choice xmlns:v="urn:schemas-microsoft-com:vml" Requires="v">
                <p:oleObj spid="_x0000_s273479" name="Equation" r:id="rId4" imgW="863225" imgH="215806" progId="Equation.DSMT4">
                  <p:embed/>
                </p:oleObj>
              </mc:Choice>
              <mc:Fallback>
                <p:oleObj name="Equation" r:id="rId4" imgW="863225" imgH="215806" progId="Equation.DSMT4">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268760"/>
                        <a:ext cx="1440160" cy="368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8" name="Object 18"/>
          <p:cNvGraphicFramePr>
            <a:graphicFrameLocks noChangeAspect="1"/>
          </p:cNvGraphicFramePr>
          <p:nvPr/>
        </p:nvGraphicFramePr>
        <p:xfrm>
          <a:off x="2267744" y="3356992"/>
          <a:ext cx="4741752" cy="644649"/>
        </p:xfrm>
        <a:graphic>
          <a:graphicData uri="http://schemas.openxmlformats.org/presentationml/2006/ole">
            <mc:AlternateContent xmlns:mc="http://schemas.openxmlformats.org/markup-compatibility/2006">
              <mc:Choice xmlns:v="urn:schemas-microsoft-com:vml" Requires="v">
                <p:oleObj spid="_x0000_s273480" name="Equation" r:id="rId6" imgW="3175000" imgH="419100" progId="Equation.DSMT4">
                  <p:embed/>
                </p:oleObj>
              </mc:Choice>
              <mc:Fallback>
                <p:oleObj name="Equation" r:id="rId6" imgW="3175000" imgH="419100" progId="Equation.DSMT4">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3356992"/>
                        <a:ext cx="4741752" cy="644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80" name="Object 20"/>
          <p:cNvGraphicFramePr>
            <a:graphicFrameLocks noChangeAspect="1"/>
          </p:cNvGraphicFramePr>
          <p:nvPr/>
        </p:nvGraphicFramePr>
        <p:xfrm>
          <a:off x="2195736" y="4149080"/>
          <a:ext cx="4766930" cy="648072"/>
        </p:xfrm>
        <a:graphic>
          <a:graphicData uri="http://schemas.openxmlformats.org/presentationml/2006/ole">
            <mc:AlternateContent xmlns:mc="http://schemas.openxmlformats.org/markup-compatibility/2006">
              <mc:Choice xmlns:v="urn:schemas-microsoft-com:vml" Requires="v">
                <p:oleObj spid="_x0000_s273481" name="Equation" r:id="rId8" imgW="3175000" imgH="419100" progId="Equation.DSMT4">
                  <p:embed/>
                </p:oleObj>
              </mc:Choice>
              <mc:Fallback>
                <p:oleObj name="Equation" r:id="rId8" imgW="3175000" imgH="419100" progId="Equation.DSMT4">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4149080"/>
                        <a:ext cx="4766930"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3093154"/>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Ответ:</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расход смолы составляет 0,0167 кг/с, отвердителя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0,00837 кг/с.</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диаметр отверстий подачи смолы и отвердителя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0,98 мм и 0,69 мм соответственно.</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1 метр трубы имеет массу 0,917 кг.</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33</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9" name="Таблица 18"/>
          <p:cNvGraphicFramePr>
            <a:graphicFrameLocks noGrp="1"/>
          </p:cNvGraphicFramePr>
          <p:nvPr>
            <p:extLst>
              <p:ext uri="{D42A27DB-BD31-4B8C-83A1-F6EECF244321}">
                <p14:modId xmlns:p14="http://schemas.microsoft.com/office/powerpoint/2010/main" val="1000933203"/>
              </p:ext>
            </p:extLst>
          </p:nvPr>
        </p:nvGraphicFramePr>
        <p:xfrm>
          <a:off x="755576" y="764704"/>
          <a:ext cx="7704856" cy="5760064"/>
        </p:xfrm>
        <a:graphic>
          <a:graphicData uri="http://schemas.openxmlformats.org/drawingml/2006/table">
            <a:tbl>
              <a:tblPr firstRow="1" firstCol="1" bandRow="1"/>
              <a:tblGrid>
                <a:gridCol w="2848098">
                  <a:extLst>
                    <a:ext uri="{9D8B030D-6E8A-4147-A177-3AD203B41FA5}">
                      <a16:colId xmlns:a16="http://schemas.microsoft.com/office/drawing/2014/main" val="20000"/>
                    </a:ext>
                  </a:extLst>
                </a:gridCol>
                <a:gridCol w="2567572">
                  <a:extLst>
                    <a:ext uri="{9D8B030D-6E8A-4147-A177-3AD203B41FA5}">
                      <a16:colId xmlns:a16="http://schemas.microsoft.com/office/drawing/2014/main" val="20001"/>
                    </a:ext>
                  </a:extLst>
                </a:gridCol>
                <a:gridCol w="2289186">
                  <a:extLst>
                    <a:ext uri="{9D8B030D-6E8A-4147-A177-3AD203B41FA5}">
                      <a16:colId xmlns:a16="http://schemas.microsoft.com/office/drawing/2014/main" val="20002"/>
                    </a:ext>
                  </a:extLst>
                </a:gridCol>
              </a:tblGrid>
              <a:tr h="288000">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Оценка решения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288064">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причинно-следственных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88000">
                <a:tc>
                  <a:txBody>
                    <a:bodyPr/>
                    <a:lstStyle/>
                    <a:p>
                      <a:pPr algn="just">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0"/>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Математические преобразования</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1"/>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3"/>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4"/>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5"/>
                  </a:ext>
                </a:extLst>
              </a:tr>
              <a:tr h="288000">
                <a:tc>
                  <a:txBody>
                    <a:bodyPr/>
                    <a:lstStyle/>
                    <a:p>
                      <a:pPr algn="just">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6"/>
                  </a:ext>
                </a:extLst>
              </a:tr>
              <a:tr h="288000">
                <a:tc gridSpan="3">
                  <a:txBody>
                    <a:bodyPr/>
                    <a:lstStyle/>
                    <a:p>
                      <a:pPr algn="just">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7"/>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8"/>
                  </a:ext>
                </a:extLst>
              </a:tr>
              <a:tr h="288000">
                <a:tc>
                  <a:txBody>
                    <a:bodyPr/>
                    <a:lstStyle/>
                    <a:p>
                      <a:pPr algn="just">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Σ Сумма баллов</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51520" y="2348880"/>
            <a:ext cx="8604448" cy="1872208"/>
          </a:xfrm>
          <a:prstGeom prst="rect">
            <a:avLst/>
          </a:prstGeom>
          <a:noFill/>
          <a:ln w="9525">
            <a:noFill/>
            <a:miter lim="800000"/>
            <a:headEnd/>
            <a:tailEnd/>
          </a:ln>
        </p:spPr>
        <p:txBody>
          <a:bodyPr lIns="92075" tIns="46038" rIns="92075" bIns="46038" anchor="ctr"/>
          <a:lstStyle/>
          <a:p>
            <a:pPr algn="ctr"/>
            <a:r>
              <a:rPr lang="ru-RU" sz="4000" b="1" dirty="0" smtClean="0">
                <a:latin typeface="Times New Roman" pitchFamily="18" charset="0"/>
                <a:cs typeface="Times New Roman" pitchFamily="18" charset="0"/>
              </a:rPr>
              <a:t>Спасибо за внимание!</a:t>
            </a:r>
            <a:endParaRPr lang="en-GB"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72008"/>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решения задач по конструкторскому направлению</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340768"/>
            <a:ext cx="8784976" cy="2323713"/>
          </a:xfrm>
          <a:prstGeom prst="rect">
            <a:avLst/>
          </a:prstGeom>
          <a:noFill/>
        </p:spPr>
        <p:txBody>
          <a:bodyPr wrap="square" rtlCol="0">
            <a:spAutoFit/>
          </a:bodyPr>
          <a:lstStyle/>
          <a:p>
            <a:pPr marL="457200" indent="-457200" algn="just">
              <a:spcBef>
                <a:spcPts val="600"/>
              </a:spcBef>
              <a:buFont typeface="+mj-lt"/>
              <a:buAutoNum type="arabicPeriod"/>
            </a:pPr>
            <a:r>
              <a:rPr lang="ru-RU" altLang="ru-RU" sz="2000" dirty="0" smtClean="0">
                <a:latin typeface="Times New Roman" pitchFamily="18" charset="0"/>
                <a:cs typeface="Times New Roman" pitchFamily="18" charset="0"/>
              </a:rPr>
              <a:t>До 5 бонусных баллов за учет дополнительных условий технической системы или процесса, не заложенных в стандартное решение и позволяющих получить более точный ответ;</a:t>
            </a:r>
          </a:p>
          <a:p>
            <a:pPr marL="457200" indent="-457200" algn="just">
              <a:spcBef>
                <a:spcPts val="600"/>
              </a:spcBef>
              <a:buFont typeface="+mj-lt"/>
              <a:buAutoNum type="arabicPeriod"/>
            </a:pPr>
            <a:r>
              <a:rPr lang="ru-RU" altLang="ru-RU" sz="2000" dirty="0" smtClean="0">
                <a:latin typeface="Times New Roman" pitchFamily="18" charset="0"/>
                <a:cs typeface="Times New Roman" pitchFamily="18" charset="0"/>
              </a:rPr>
              <a:t>До 1 бонусного балла за дополнительный анализ полученного результата (определение условий применимости тех или иных конструкторских решений, конструкторские предложения, позволяющие улучшить параметры системы и т.п.).</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7200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a:t>
            </a:r>
            <a:br>
              <a:rPr lang="ru-RU" sz="2400" b="1" dirty="0" smtClean="0">
                <a:latin typeface="Times New Roman" pitchFamily="18" charset="0"/>
                <a:ea typeface="Calibri" pitchFamily="34" charset="0"/>
                <a:cs typeface="Times New Roman" pitchFamily="18" charset="0"/>
              </a:rPr>
            </a:br>
            <a:r>
              <a:rPr lang="ru-RU" sz="2400" b="1" dirty="0" smtClean="0">
                <a:latin typeface="Times New Roman" pitchFamily="18" charset="0"/>
                <a:ea typeface="Calibri" pitchFamily="34" charset="0"/>
                <a:cs typeface="Times New Roman" pitchFamily="18" charset="0"/>
              </a:rPr>
              <a:t>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4862870"/>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Если решение задачи содержит разрозненные записи, выделены правильно некоторые физические процессы, присутствует одна-две правильные формулы, но решение, как таковое отсутствует или абсолютно неверное, то ставится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Верные решения задач могут отличаться от авторских. Допустим учет дополнительных параметров, не предусмотренных авторами в случае, если не нарушаются физические законы и технические закономерности функционирования системы.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За отсутствие пояснений, ошибки в численных расчетах при верном пути решения задачи снимается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случае если задача содержит правильный путь решения, но не доведена до ответа или получен неправильный ответ, при этом присутствуют отдельные правильные элементы решения, то оценивание проводится по критериям, приведенным для каждой задачи.</a:t>
            </a:r>
            <a:endParaRPr lang="ru-RU" altLang="ru-RU" sz="2000" b="1" dirty="0" smtClean="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36004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6</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0466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2104644899"/>
              </p:ext>
            </p:extLst>
          </p:nvPr>
        </p:nvGraphicFramePr>
        <p:xfrm>
          <a:off x="1691680" y="548680"/>
          <a:ext cx="5904657" cy="6120680"/>
        </p:xfrm>
        <a:graphic>
          <a:graphicData uri="http://schemas.openxmlformats.org/drawingml/2006/table">
            <a:tbl>
              <a:tblPr firstRow="1" firstCol="1" bandRow="1"/>
              <a:tblGrid>
                <a:gridCol w="3168353">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44277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a:t>
                      </a: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
                      </a:r>
                      <a:b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причинно-следственных </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6"/>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9"/>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Преобразование системы уравнений</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3"/>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8837">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98837">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7"/>
                  </a:ext>
                </a:extLst>
              </a:tr>
              <a:tr h="298837">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98837">
                <a:tc gridSpan="2">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Общее количество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19"/>
                  </a:ext>
                </a:extLst>
              </a:tr>
              <a:tr h="298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Максимальная</a:t>
                      </a:r>
                      <a:r>
                        <a:rPr lang="ru-RU" sz="1400" b="1" spc="-20" baseline="0" dirty="0" smtClean="0">
                          <a:effectLst/>
                          <a:latin typeface="Times New Roman" panose="02020603050405020304" pitchFamily="18" charset="0"/>
                          <a:ea typeface="Calibri" panose="020F0502020204030204" pitchFamily="34" charset="0"/>
                          <a:cs typeface="Times New Roman" panose="02020603050405020304" pitchFamily="18" charset="0"/>
                        </a:rPr>
                        <a:t> с</a:t>
                      </a: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умма </a:t>
                      </a:r>
                      <a:r>
                        <a:rPr lang="ru-RU" sz="1400" b="1" spc="-20" dirty="0">
                          <a:effectLst/>
                          <a:latin typeface="Times New Roman" panose="02020603050405020304" pitchFamily="18" charset="0"/>
                          <a:ea typeface="Calibri" panose="020F0502020204030204" pitchFamily="34" charset="0"/>
                          <a:cs typeface="Times New Roman" panose="02020603050405020304" pitchFamily="18" charset="0"/>
                        </a:rPr>
                        <a:t>баллов за задачу</a:t>
                      </a:r>
                      <a:endParaRPr lang="ru-RU" sz="1400" spc="-2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Общий алгоритм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7</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9" name="TextBox 8"/>
          <p:cNvSpPr txBox="1"/>
          <p:nvPr/>
        </p:nvSpPr>
        <p:spPr>
          <a:xfrm>
            <a:off x="179512" y="686881"/>
            <a:ext cx="8784976" cy="5940088"/>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Выделить (назвать) основные физические процессы и явления, лежащие в основе работы и/или оказывающие влияние на работу описанных в поставленной задаче технических объектов, а также установить их последовательность и причинно-следственные связи.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Привести, при необходимости, графическое (схематическое) описание поставленной задачи.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Формализовать задачу, т.е. сформулировать вводимые при решении задачи допущения, привести необходимые для её решения базовые физические соотношения (формулы). </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Определить есть ли необходимость в дополнительных исходных или справочных данных.</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Составить систему уравнений (математическую модель), решить её, получить аналитические соотношения для искомых величин.</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Произвести числовые расчеты, проверив соответствие единиц измерения физических величин.</a:t>
            </a:r>
            <a:endParaRPr lang="ru-RU" altLang="ru-RU" sz="2000" dirty="0" smtClean="0">
              <a:solidFill>
                <a:srgbClr val="FF0000"/>
              </a:solidFill>
              <a:latin typeface="Times New Roman" pitchFamily="18" charset="0"/>
              <a:cs typeface="Times New Roman" pitchFamily="18" charset="0"/>
            </a:endParaRP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Представить полученные результаты в соответствии с вопросами задачи.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Регламент</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prstClr val="black"/>
                </a:solidFill>
                <a:latin typeface="Times New Roman" pitchFamily="18" charset="0"/>
                <a:cs typeface="Times New Roman" pitchFamily="18" charset="0"/>
              </a:rPr>
              <a:pPr algn="ctr"/>
              <a:t>8</a:t>
            </a:fld>
            <a:endParaRPr lang="ru-RU" sz="2000" b="1" dirty="0">
              <a:solidFill>
                <a:prstClr val="black"/>
              </a:solidFill>
              <a:latin typeface="Times New Roman" pitchFamily="18" charset="0"/>
              <a:cs typeface="Times New Roman" pitchFamily="18" charset="0"/>
            </a:endParaRPr>
          </a:p>
        </p:txBody>
      </p:sp>
      <p:sp>
        <p:nvSpPr>
          <p:cNvPr id="53" name="TextBox 52"/>
          <p:cNvSpPr txBox="1"/>
          <p:nvPr/>
        </p:nvSpPr>
        <p:spPr>
          <a:xfrm>
            <a:off x="179512" y="764704"/>
            <a:ext cx="8784976" cy="2708434"/>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 билете </a:t>
            </a:r>
            <a:r>
              <a:rPr lang="ru-RU" altLang="ru-RU" sz="2000" b="1" dirty="0" smtClean="0">
                <a:solidFill>
                  <a:prstClr val="black"/>
                </a:solidFill>
                <a:latin typeface="Times New Roman" pitchFamily="18" charset="0"/>
                <a:cs typeface="Times New Roman" pitchFamily="18" charset="0"/>
              </a:rPr>
              <a:t>1 задача</a:t>
            </a:r>
            <a:r>
              <a:rPr lang="ru-RU" altLang="ru-RU" sz="2000" dirty="0" smtClean="0">
                <a:solidFill>
                  <a:prstClr val="black"/>
                </a:solidFill>
                <a:latin typeface="Times New Roman" pitchFamily="18" charset="0"/>
                <a:cs typeface="Times New Roman" pitchFamily="18" charset="0"/>
              </a:rPr>
              <a:t>, содержащая </a:t>
            </a:r>
            <a:r>
              <a:rPr lang="ru-RU" altLang="ru-RU" sz="2000" b="1" dirty="0" smtClean="0">
                <a:solidFill>
                  <a:prstClr val="black"/>
                </a:solidFill>
                <a:latin typeface="Times New Roman" pitchFamily="18" charset="0"/>
                <a:cs typeface="Times New Roman" pitchFamily="18" charset="0"/>
              </a:rPr>
              <a:t>2..3 вопроса</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Время на решение задачи: </a:t>
            </a:r>
            <a:r>
              <a:rPr lang="ru-RU" altLang="ru-RU" sz="2000" b="1" dirty="0" smtClean="0">
                <a:solidFill>
                  <a:prstClr val="black"/>
                </a:solidFill>
                <a:latin typeface="Times New Roman" pitchFamily="18" charset="0"/>
                <a:cs typeface="Times New Roman" pitchFamily="18" charset="0"/>
              </a:rPr>
              <a:t>80 минут</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Время на защиту: </a:t>
            </a:r>
            <a:r>
              <a:rPr lang="ru-RU" altLang="ru-RU" sz="2000" b="1" dirty="0" smtClean="0">
                <a:solidFill>
                  <a:prstClr val="black"/>
                </a:solidFill>
                <a:latin typeface="Times New Roman" pitchFamily="18" charset="0"/>
                <a:cs typeface="Times New Roman" pitchFamily="18" charset="0"/>
              </a:rPr>
              <a:t>5 минут</a:t>
            </a:r>
            <a:r>
              <a:rPr lang="ru-RU" altLang="ru-RU" sz="2000" dirty="0" smtClean="0">
                <a:solidFill>
                  <a:prstClr val="black"/>
                </a:solidFill>
                <a:latin typeface="Times New Roman" pitchFamily="18" charset="0"/>
                <a:cs typeface="Times New Roman" pitchFamily="18" charset="0"/>
              </a:rPr>
              <a:t> (включая ответы на вопросы).</a:t>
            </a:r>
          </a:p>
          <a:p>
            <a:pPr marL="457200" indent="-457200" algn="just">
              <a:spcBef>
                <a:spcPts val="600"/>
              </a:spcBef>
              <a:spcAft>
                <a:spcPts val="600"/>
              </a:spcAft>
              <a:buFontTx/>
              <a:buAutoNum type="arabicPeriod"/>
            </a:pPr>
            <a:r>
              <a:rPr lang="ru-RU" altLang="ru-RU" sz="2000" dirty="0" smtClean="0">
                <a:solidFill>
                  <a:prstClr val="black"/>
                </a:solidFill>
                <a:latin typeface="Times New Roman" pitchFamily="18" charset="0"/>
                <a:cs typeface="Times New Roman" pitchFamily="18" charset="0"/>
              </a:rPr>
              <a:t>Максимально количество баллов:</a:t>
            </a:r>
          </a:p>
          <a:p>
            <a:pPr marL="457200" indent="-457200" algn="ctr">
              <a:spcBef>
                <a:spcPts val="600"/>
              </a:spcBef>
              <a:spcAft>
                <a:spcPts val="600"/>
              </a:spcAft>
            </a:pPr>
            <a:r>
              <a:rPr lang="ru-RU" altLang="ru-RU" sz="2000" b="1" dirty="0" smtClean="0">
                <a:solidFill>
                  <a:prstClr val="black"/>
                </a:solidFill>
                <a:latin typeface="Times New Roman" pitchFamily="18" charset="0"/>
                <a:cs typeface="Times New Roman" pitchFamily="18" charset="0"/>
              </a:rPr>
              <a:t>50 баллов </a:t>
            </a:r>
            <a:r>
              <a:rPr lang="ru-RU" altLang="ru-RU" sz="2000" dirty="0" smtClean="0">
                <a:solidFill>
                  <a:prstClr val="black"/>
                </a:solidFill>
                <a:latin typeface="Times New Roman" pitchFamily="18" charset="0"/>
                <a:cs typeface="Times New Roman" pitchFamily="18" charset="0"/>
              </a:rPr>
              <a:t>(Решение) + </a:t>
            </a:r>
            <a:r>
              <a:rPr lang="ru-RU" altLang="ru-RU" sz="2000" b="1" dirty="0" smtClean="0">
                <a:solidFill>
                  <a:prstClr val="black"/>
                </a:solidFill>
                <a:latin typeface="Times New Roman" pitchFamily="18" charset="0"/>
                <a:cs typeface="Times New Roman" pitchFamily="18" charset="0"/>
              </a:rPr>
              <a:t>10 баллов</a:t>
            </a:r>
            <a:r>
              <a:rPr lang="ru-RU" altLang="ru-RU" sz="2000" dirty="0" smtClean="0">
                <a:solidFill>
                  <a:prstClr val="black"/>
                </a:solidFill>
                <a:latin typeface="Times New Roman" pitchFamily="18" charset="0"/>
                <a:cs typeface="Times New Roman" pitchFamily="18" charset="0"/>
              </a:rPr>
              <a:t> (Защита) = </a:t>
            </a:r>
            <a:r>
              <a:rPr lang="ru-RU" altLang="ru-RU" sz="2000" b="1" dirty="0" smtClean="0">
                <a:solidFill>
                  <a:prstClr val="black"/>
                </a:solidFill>
                <a:latin typeface="Times New Roman" pitchFamily="18" charset="0"/>
                <a:cs typeface="Times New Roman" pitchFamily="18" charset="0"/>
              </a:rPr>
              <a:t>60 баллов</a:t>
            </a:r>
            <a:r>
              <a:rPr lang="ru-RU" altLang="ru-RU" sz="2000" dirty="0" smtClean="0">
                <a:solidFill>
                  <a:prstClr val="black"/>
                </a:solidFill>
                <a:latin typeface="Times New Roman" pitchFamily="18" charset="0"/>
                <a:cs typeface="Times New Roman" pitchFamily="18" charset="0"/>
              </a:rPr>
              <a:t>.</a:t>
            </a:r>
          </a:p>
          <a:p>
            <a:pPr marL="457200" indent="-457200" algn="just">
              <a:spcBef>
                <a:spcPts val="600"/>
              </a:spcBef>
              <a:spcAft>
                <a:spcPts val="600"/>
              </a:spcAft>
              <a:buFont typeface="+mj-lt"/>
              <a:buAutoNum type="arabicPeriod" startAt="5"/>
            </a:pPr>
            <a:r>
              <a:rPr lang="ru-RU" altLang="ru-RU" sz="2000" dirty="0" smtClean="0">
                <a:solidFill>
                  <a:prstClr val="black"/>
                </a:solidFill>
                <a:latin typeface="Times New Roman" pitchFamily="18" charset="0"/>
                <a:cs typeface="Times New Roman" pitchFamily="18" charset="0"/>
              </a:rPr>
              <a:t>Без защиты работа </a:t>
            </a:r>
            <a:r>
              <a:rPr lang="ru-RU" altLang="ru-RU" sz="2000" b="1" dirty="0" smtClean="0">
                <a:solidFill>
                  <a:prstClr val="black"/>
                </a:solidFill>
                <a:latin typeface="Times New Roman" pitchFamily="18" charset="0"/>
                <a:cs typeface="Times New Roman" pitchFamily="18" charset="0"/>
              </a:rPr>
              <a:t>не засчитывается</a:t>
            </a:r>
            <a:r>
              <a:rPr lang="ru-RU" altLang="ru-RU" sz="2000" dirty="0" smtClean="0">
                <a:solidFill>
                  <a:prstClr val="black"/>
                </a:solidFill>
                <a:latin typeface="Times New Roman" pitchFamily="18" charset="0"/>
                <a:cs typeface="Times New Roman" pitchFamily="18" charset="0"/>
              </a:rPr>
              <a:t>.</a:t>
            </a: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79512" y="592396"/>
            <a:ext cx="8784976" cy="3323987"/>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Центробежное сцепление состоит из двух (невесомых) пружин (1), удерживающих от перемещения в радиальном направлении два фрикциона (2) (см. рисунок) массой </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m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0,1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кг каждый, способных прижиматься изнутри к барабану (3) радиусом 70 мм с коэффициентом трения </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k</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0,3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без проскальзывания. Пружины имеют </a:t>
            </a:r>
            <a:r>
              <a:rPr kumimoji="0" lang="ru-RU"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преднатяг</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(первоначально растянуты) </a:t>
            </a:r>
            <a:b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b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r>
              <a:rPr kumimoji="0" lang="en-US"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X</a:t>
            </a:r>
            <a:r>
              <a:rPr kumimoji="0" lang="ru-RU"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5 </a:t>
            </a:r>
            <a:r>
              <a:rPr kumimoji="0" 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мм. Перемещением пружины от момента начала перемещения до контакта с барабаном пренебречь.</a:t>
            </a:r>
            <a:endParaRPr kumimoji="0" lang="ru-RU"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pic>
        <p:nvPicPr>
          <p:cNvPr id="9" name="Рисунок 8" descr="D:\документы_Алёна\МГТУ Баумана\Инженерные задачи\ППЭ 2019\Задачи\Конструкторские\Фрикцион.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861048"/>
            <a:ext cx="3024336" cy="2880320"/>
          </a:xfrm>
          <a:prstGeom prst="rect">
            <a:avLst/>
          </a:prstGeom>
          <a:noFill/>
          <a:ln>
            <a:noFill/>
          </a:ln>
        </p:spPr>
      </p:pic>
    </p:spTree>
    <p:extLst>
      <p:ext uri="{BB962C8B-B14F-4D97-AF65-F5344CB8AC3E}">
        <p14:creationId xmlns:p14="http://schemas.microsoft.com/office/powerpoint/2010/main" val="816394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16280</TotalTime>
  <Words>1872</Words>
  <Application>Microsoft Office PowerPoint</Application>
  <PresentationFormat>Экран (4:3)</PresentationFormat>
  <Paragraphs>312</Paragraphs>
  <Slides>34</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4</vt:i4>
      </vt:variant>
      <vt:variant>
        <vt:lpstr>Внедренные серверы OLE</vt:lpstr>
      </vt:variant>
      <vt:variant>
        <vt:i4>1</vt:i4>
      </vt:variant>
      <vt:variant>
        <vt:lpstr>Заголовки слайдов</vt:lpstr>
      </vt:variant>
      <vt:variant>
        <vt:i4>34</vt:i4>
      </vt:variant>
    </vt:vector>
  </HeadingPairs>
  <TitlesOfParts>
    <vt:vector size="44" baseType="lpstr">
      <vt:lpstr>SimSun</vt:lpstr>
      <vt:lpstr>Arial</vt:lpstr>
      <vt:lpstr>Calibri</vt:lpstr>
      <vt:lpstr>Cambria Math</vt:lpstr>
      <vt:lpstr>Times New Roman</vt:lpstr>
      <vt:lpstr>Тема Office</vt:lpstr>
      <vt:lpstr>1_Тема Office</vt:lpstr>
      <vt:lpstr>2_Тема Office</vt:lpstr>
      <vt:lpstr>3_Тема Office</vt:lpstr>
      <vt:lpstr>Equation</vt:lpstr>
      <vt:lpstr>Презентация PowerPoint</vt:lpstr>
      <vt:lpstr>Конструкторское направление</vt:lpstr>
      <vt:lpstr>Основные критерии оценивания решения задач</vt:lpstr>
      <vt:lpstr>Дополнительные критерии оценивания решения задач по конструкторскому направлению</vt:lpstr>
      <vt:lpstr>Дополнительные критерии оценивания  решения задач</vt:lpstr>
      <vt:lpstr>Критерии оценивания решения задач</vt:lpstr>
      <vt:lpstr>Общий алгоритм решения задач</vt:lpstr>
      <vt:lpstr>Регламент</vt:lpstr>
      <vt:lpstr>Задача 1. Условие</vt:lpstr>
      <vt:lpstr>Задача 1. Условие (продолжение)</vt:lpstr>
      <vt:lpstr>Задача 1. Решение</vt:lpstr>
      <vt:lpstr>Задача 1. Решение (продолжение)</vt:lpstr>
      <vt:lpstr>Задача 1. Решение (продолжение)</vt:lpstr>
      <vt:lpstr>Задача 1. Решение (продолжение)</vt:lpstr>
      <vt:lpstr>Задача 2. Условие</vt:lpstr>
      <vt:lpstr>Задача 2. Решение</vt:lpstr>
      <vt:lpstr>Задача 2. Решение (продолжение)</vt:lpstr>
      <vt:lpstr>Задача 3. Условие</vt:lpstr>
      <vt:lpstr>Задача 3. Условие (продолжение)</vt:lpstr>
      <vt:lpstr>Задача 3. Решение</vt:lpstr>
      <vt:lpstr>Задача 3. Решение (продолжение)</vt:lpstr>
      <vt:lpstr>Задача 3. Решение (продолжение)</vt:lpstr>
      <vt:lpstr>Задача 3. Решение (продолжение)</vt:lpstr>
      <vt:lpstr>Презентация PowerPoint</vt:lpstr>
      <vt:lpstr>Задача 3. Решение (продолжение)</vt:lpstr>
      <vt:lpstr>Задача 3. Решение (продолжение)</vt:lpstr>
      <vt:lpstr>Задача 3. Решение (продолжение)</vt:lpstr>
      <vt:lpstr>Задача 3. Решение (продолжение)</vt:lpstr>
      <vt:lpstr>Задача 3. Решение (продолжение)</vt:lpstr>
      <vt:lpstr>Задача 3. Решение (продолжение)</vt:lpstr>
      <vt:lpstr>Задача 3. Решение (продолжение)</vt:lpstr>
      <vt:lpstr>Задача 3. Решение (продолжение)</vt:lpstr>
      <vt:lpstr>Задача 3. Решение (продолжение)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ЛВ</dc:creator>
  <cp:lastModifiedBy>Leonov Victor</cp:lastModifiedBy>
  <cp:revision>1620</cp:revision>
  <dcterms:created xsi:type="dcterms:W3CDTF">2011-09-26T19:37:36Z</dcterms:created>
  <dcterms:modified xsi:type="dcterms:W3CDTF">2020-03-22T23:17:44Z</dcterms:modified>
</cp:coreProperties>
</file>